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8" r:id="rId2"/>
    <p:sldId id="2609" r:id="rId3"/>
    <p:sldId id="2610" r:id="rId4"/>
    <p:sldId id="2614" r:id="rId5"/>
    <p:sldId id="2615" r:id="rId6"/>
    <p:sldId id="2626" r:id="rId7"/>
    <p:sldId id="2618" r:id="rId8"/>
    <p:sldId id="2627" r:id="rId9"/>
    <p:sldId id="2617" r:id="rId10"/>
    <p:sldId id="2628" r:id="rId11"/>
    <p:sldId id="2620" r:id="rId12"/>
    <p:sldId id="2623" r:id="rId13"/>
    <p:sldId id="2621" r:id="rId14"/>
    <p:sldId id="2622" r:id="rId15"/>
    <p:sldId id="2619" r:id="rId16"/>
    <p:sldId id="2624" r:id="rId17"/>
    <p:sldId id="2629" r:id="rId18"/>
    <p:sldId id="2630" r:id="rId19"/>
    <p:sldId id="2625" r:id="rId20"/>
    <p:sldId id="2632" r:id="rId21"/>
    <p:sldId id="2633" r:id="rId22"/>
    <p:sldId id="2634" r:id="rId23"/>
    <p:sldId id="2636" r:id="rId24"/>
    <p:sldId id="2613" r:id="rId25"/>
    <p:sldId id="2637" r:id="rId26"/>
    <p:sldId id="2638" r:id="rId27"/>
    <p:sldId id="2616" r:id="rId28"/>
    <p:sldId id="2639" r:id="rId29"/>
    <p:sldId id="2640" r:id="rId30"/>
    <p:sldId id="2641" r:id="rId31"/>
    <p:sldId id="2642" r:id="rId32"/>
    <p:sldId id="264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70F74-5CBC-4BF7-A069-28F28DADB57E}" v="162" dt="2026-02-27T09:12:26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900AF-18B2-4DDA-A073-C034A754736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6DF4F-45B0-4D9C-9A41-B949199A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0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9AF1-4187-4479-88E6-56E44B774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28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9D286-4D89-6233-EB4A-797A5E9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53798-7852-A0BB-BC21-137E5484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20E1B-05A2-B4A3-7CBF-6C5B28BCC5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C9BD-0C93-94DD-2196-7EE0502E9B4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53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0397C-5E8D-697C-7DDB-E0D8E83E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F08C9-AD17-5C02-AAA2-1BD08637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E95E4-7627-CF87-8D79-48F5F6BB5B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D087A-7112-E353-5A86-A14A61954A1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3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FF65-31DD-74E3-1672-CE261628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140AF-7C42-8CBF-141B-C7BD32263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ECC50-94E4-C0FB-D9B1-9637CA8AB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DA1EC-58F2-0FAA-AF1E-19D4E32A5A3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04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52C5-EA8E-4342-F6E1-50A3AFCE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761EF-6ADE-4DCA-BAC1-C2E0FA4EF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6923E-E968-61E1-5F03-B5AF7D37C7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DAE93-8988-CDB2-1DFF-8B781280304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17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11D3B-E756-1625-9E0F-9132663B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2A20C-3D73-7391-8FAC-31829B965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9207C-526F-2794-2FBB-E4344610AD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6541-BCA2-90CF-CE40-7616746B021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51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EB85-4329-A408-CD77-03463608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1DA4A-7C6E-8F80-2721-D9D57460A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A56DD-5E9B-C778-9C9E-36F0637C3B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6FC7F-1EC6-BD2C-060E-5D5CB5D50A0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3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FFF3C-33E5-CC3A-F0B0-94019B15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3F3DA-5F32-9DEF-B63A-465D5974F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441AB-427D-A548-6F4E-0C4A6AE048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D79D5-F47D-427A-ABD7-2E002EDC34B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83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4DD7-FD65-97FD-2470-E37D5767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E4618-782F-33A0-F468-EC9F03A89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5E28C-0DF4-4962-F3A4-4D47D48C51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025C8-D158-0DC7-2475-00432651ADF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032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814A-1267-5A1E-5C63-450EC349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6D147-8506-6D74-2704-43AAD179E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025A1-5768-0905-18A7-3B4D3F7238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BC0A6-3777-A675-5890-DAD11130F0F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369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DF33-0744-9579-87FB-0DC66D57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662A7-9647-B8C0-9576-80B27218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785AD-AE97-0FA0-283B-D1FE31BA15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96C0-005C-950A-C361-7D02CD57143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5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9AF1-4187-4479-88E6-56E44B7746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D75D-EA1A-4F8F-8B3B-9338B8704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59B4C-8EF9-C088-7408-E915C49CF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CABE8-3AF7-A45C-444B-9F93C82FD9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D7289-6F97-3ACD-ADF9-2DB86788EF8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260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F3489-D25D-114A-2713-AA2108DB9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3323F-F854-F025-BCC1-28F4E7D09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8584F-4882-D1C3-BFE0-BFFBFEAB84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1F5E5-B74D-3DE9-C465-AFEDF809693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7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04E7-4716-47C3-36D8-14BA01E1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2A5AB-AE3C-2F89-A7AD-C05375896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27B28-6FC4-B85A-10C3-F8AA7B28B5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0EA4C-98FC-84D7-2792-0D9F4CE6087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03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08B9D-C8E1-C4E1-D550-2FE646E8F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3B50E-11D7-CE51-8D2C-A9A899EB1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4F77-4527-F1CE-B408-FCDC3F2CB9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EF6F4-5245-8599-CB73-8F97B5E3449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8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2E79B-658C-E3DF-56D1-D85DB0EC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09AA1-0BF8-FE15-B298-E51422E2C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A92EC-1B22-D76D-CEB9-222CE2510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965D-F35F-557C-831B-23194357C0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96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2E7C-FA76-9D1B-F357-32820774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99D27-93EA-8724-F29C-D0557F025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227AE-6DEB-BCC3-5994-EE97F3E2CD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40AF7-B02D-A9B5-DF42-E47647F577A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91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5EF0-93AA-C6F8-AC9D-D18A816D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2C0F9-10BC-C5E6-FA81-6741B30C1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8EF3C-F9DC-FB2A-EAFD-3279B6F219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51FB6-D0EF-0FDC-896D-A46C015A7F5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DCD65D-743E-40F1-84E1-91FF437CD08A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20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0F01-5D8A-1538-309D-ACD6BDBA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37424-6DC3-C356-54F1-689AB3A0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14101-B445-3757-C3A1-FF15FCC8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A2778-6AED-C861-9D45-A8ED0EE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CEC1-15AF-6E99-FC8D-09928669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870D-001D-2CDD-99AC-8DA579F9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42CF0-1686-4F43-0720-16B0903A0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9011B-747B-2BF9-D1D3-3D41869C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22C36-790D-C210-FA0E-21D3B0C7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A176-166B-F7AE-C09A-E487E78E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6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F5109-145C-A3D6-8B0F-8AB0650B2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D4F79-3DDB-0BA6-EF69-DB9B418B3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886FF-2DB7-CE83-84F0-72623C9E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DC84-F382-1981-7FF4-3E722E2F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2E91D-965F-DA3A-328B-1752E663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5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80213"/>
            <a:ext cx="5522059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008019" y="6320271"/>
            <a:ext cx="5029199" cy="3077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ctr" defTabSz="609585" rtl="0" eaLnBrk="0" latinLnBrk="0" hangingPunct="0">
              <a:defRPr/>
            </a:pPr>
            <a:r>
              <a:rPr lang="en-US" sz="1200" kern="120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2025,  Cognizant. All Rights Reserved.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020" y="299360"/>
            <a:ext cx="1699445" cy="3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1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2390F7E-B45C-4E2F-9AAC-EE5C94CED4C0}"/>
              </a:ext>
            </a:extLst>
          </p:cNvPr>
          <p:cNvSpPr/>
          <p:nvPr/>
        </p:nvSpPr>
        <p:spPr>
          <a:xfrm>
            <a:off x="0" y="1"/>
            <a:ext cx="12191996" cy="605927"/>
          </a:xfrm>
          <a:prstGeom prst="rect">
            <a:avLst/>
          </a:prstGeom>
          <a:solidFill>
            <a:srgbClr val="F9F9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51028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59" b="1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1FA466-8C1C-416F-999E-6977CCD2E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846" y="62124"/>
            <a:ext cx="11858762" cy="488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defTabSz="89056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2004" b="0" i="0" u="none" strike="noStrike" cap="all" spc="0" baseline="0">
                <a:solidFill>
                  <a:srgbClr val="FF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06404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64A5-79A8-486C-700B-8B996637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5A1B-F139-5827-4FEB-BC95B8F6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AE3F-00FF-CFF6-4865-E84E7F7A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54FA3-8F96-EEF5-6DAC-493B2A47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D636-C78D-C21B-1CD7-5610AAD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15AC-0E88-72CE-7C7B-79DC64AB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D6E85-3D89-D9E6-6E1F-79A21FDB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EDA06-FCF1-0902-5658-BFD2C693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7607-0E8F-C6EB-2E46-B962376D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5D79-93D1-FE86-0E1A-26202E64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5BA1-3913-0349-4B33-76AF1F2E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65CC-1B3A-2510-0F6E-E61ABCAA7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85831-E52E-8259-2A40-8E5FBBDF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B0292-EF22-EA9D-5851-6A4F3577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F1E8-7543-F8AB-A317-83F7362E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CC03-2ECD-415B-968F-8DD806A0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5D7A-E655-F641-C304-62E57CD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C35D2-BEE7-6C00-014B-8966FBE7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88ED-4CDF-B36A-CB4C-CF5867F3B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8EC89-693C-F9B9-87D9-771C8F667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0503F-1A83-7200-9A1C-FD2776C01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E490D-2F17-7F36-ADCF-8061487F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22156-451A-FA75-5103-5EAE088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33BF9-B8DF-43DB-8728-D67A1DFD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C771-8F92-19E4-0A89-E2A890F1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308BC-2074-610B-A359-B30BF8AF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6D81-8214-F2F9-09BD-6D2F6A6E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A31F-29DA-B2C4-EB4F-B5087552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8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7AF89-47F5-8A76-E8C4-620DE8E5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CA2EF-2756-F0EB-1AC6-E2321CD0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EC569-F9F8-45E2-74E3-30CA1F95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81E3-137D-92DA-B265-E109EC61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C3EA-B7E7-BB8A-2B11-6FE09305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9E120-B77D-70C0-5AFA-DFC67B3EE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2174F-9A2A-8EBF-03E3-DD45B758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49DE9-C691-C6FC-604B-A08EB38F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D9E1D-5230-E6C4-7A08-520DE9DD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AC20-EB80-7FDE-A686-668A5209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800F7-9AAB-8532-AAEC-E4B722B0E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B93B-A63E-3F5D-CCEA-E4362D8BD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EE542-1C51-BA5C-5586-9578DD48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54CDD-12C0-985C-FC68-3392AB25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81C71-3A7A-8120-B07C-AE182CD1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ABD38-590A-DB65-A8B9-4A701C97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5B30A-F851-566A-EEAC-81A0AA66A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4B00-957D-9965-3518-0D12E5656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E9329D-8235-4044-81E7-F69F76C721FA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1E011-1CE2-E9D4-F024-1CDB07D02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D4BB4-7ED1-95B4-1756-DA0C22A35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5DA018-E345-4D81-A35A-85AB3B7ED9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CA56C-8E97-28C5-FD66-66C021A01E5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4589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Meiyo"/>
              </a:rPr>
              <a:t>•• PROTECTED 関係者外秘</a:t>
            </a:r>
          </a:p>
        </p:txBody>
      </p:sp>
    </p:spTree>
    <p:extLst>
      <p:ext uri="{BB962C8B-B14F-4D97-AF65-F5344CB8AC3E}">
        <p14:creationId xmlns:p14="http://schemas.microsoft.com/office/powerpoint/2010/main" val="254777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UAGedExUcBVTWT2HYegrrM/KBB-In-Page-Experience?node-id=1-160&amp;p=f&amp;t=R4dINSXEC2Z5DBGB-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0" y="1275913"/>
            <a:ext cx="6941649" cy="1569660"/>
          </a:xfr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</a:pPr>
            <a:r>
              <a:rPr lang="en-US" b="0" cap="all" dirty="0">
                <a:latin typeface="Calibri"/>
                <a:ea typeface="Calibri"/>
                <a:cs typeface="Calibri"/>
              </a:rPr>
              <a:t>Toyota Motor North America</a:t>
            </a:r>
          </a:p>
          <a:p>
            <a:pPr>
              <a:spcBef>
                <a:spcPts val="0"/>
              </a:spcBef>
            </a:pPr>
            <a:r>
              <a:rPr lang="en-US" cap="all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TAGGING DECK FOR </a:t>
            </a:r>
            <a:br>
              <a:rPr lang="en-US" cap="all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</a:br>
            <a:r>
              <a:rPr lang="en-US" cap="all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RCT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05640" y="1371600"/>
            <a:ext cx="91440" cy="1737360"/>
          </a:xfrm>
          <a:prstGeom prst="rect">
            <a:avLst/>
          </a:prstGeom>
          <a:solidFill>
            <a:srgbClr val="DA22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60" y="6054321"/>
            <a:ext cx="1645920" cy="3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3F8B8-4E9D-610C-562F-8D7A0008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2A0F5F-DB45-72BA-D5D1-AC17AAB78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465413"/>
              </p:ext>
            </p:extLst>
          </p:nvPr>
        </p:nvGraphicFramePr>
        <p:xfrm>
          <a:off x="7787640" y="733425"/>
          <a:ext cx="4014463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63">
                  <a:extLst>
                    <a:ext uri="{9D8B030D-6E8A-4147-A177-3AD203B41FA5}">
                      <a16:colId xmlns:a16="http://schemas.microsoft.com/office/drawing/2014/main" val="1241753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4194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0679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“right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6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72620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“left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8123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FE5FC8C-3160-9157-340A-6F57A09E4265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Explore by vehicle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F1F2E-7F38-57DC-A5D8-F0443D04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2" y="1333189"/>
            <a:ext cx="5892035" cy="38926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778CA6-BE6B-0C8B-3DA1-369A06F54C19}"/>
              </a:ext>
            </a:extLst>
          </p:cNvPr>
          <p:cNvSpPr/>
          <p:nvPr/>
        </p:nvSpPr>
        <p:spPr>
          <a:xfrm>
            <a:off x="4664447" y="471263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9B8A13-08AE-E2DC-CEC4-67BD0D3A7A08}"/>
              </a:ext>
            </a:extLst>
          </p:cNvPr>
          <p:cNvSpPr/>
          <p:nvPr/>
        </p:nvSpPr>
        <p:spPr>
          <a:xfrm>
            <a:off x="1117284" y="472363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38D357-79A9-2CD8-A2D5-88FD243D6E7A}"/>
              </a:ext>
            </a:extLst>
          </p:cNvPr>
          <p:cNvSpPr/>
          <p:nvPr/>
        </p:nvSpPr>
        <p:spPr>
          <a:xfrm>
            <a:off x="783700" y="1333189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07FF39-E9C4-A3F6-B8E2-33889999FE56}"/>
              </a:ext>
            </a:extLst>
          </p:cNvPr>
          <p:cNvCxnSpPr>
            <a:cxnSpLocks/>
          </p:cNvCxnSpPr>
          <p:nvPr/>
        </p:nvCxnSpPr>
        <p:spPr>
          <a:xfrm>
            <a:off x="1536192" y="4906517"/>
            <a:ext cx="423512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3DB6B-2F52-B4F8-7004-D0A3B987911A}"/>
              </a:ext>
            </a:extLst>
          </p:cNvPr>
          <p:cNvCxnSpPr>
            <a:cxnSpLocks/>
          </p:cNvCxnSpPr>
          <p:nvPr/>
        </p:nvCxnSpPr>
        <p:spPr>
          <a:xfrm flipH="1">
            <a:off x="4304883" y="4906517"/>
            <a:ext cx="359564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4F75DF-6278-DD00-8F7A-FDD375D1A93A}"/>
              </a:ext>
            </a:extLst>
          </p:cNvPr>
          <p:cNvCxnSpPr>
            <a:cxnSpLocks/>
          </p:cNvCxnSpPr>
          <p:nvPr/>
        </p:nvCxnSpPr>
        <p:spPr>
          <a:xfrm>
            <a:off x="966580" y="1698949"/>
            <a:ext cx="0" cy="37413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2A96A3B-FFAB-DA08-4204-024B53C3FA0F}"/>
              </a:ext>
            </a:extLst>
          </p:cNvPr>
          <p:cNvSpPr/>
          <p:nvPr/>
        </p:nvSpPr>
        <p:spPr>
          <a:xfrm>
            <a:off x="2715108" y="72202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54748F-B247-0336-17E1-28D6FE255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31726"/>
              </p:ext>
            </p:extLst>
          </p:nvPr>
        </p:nvGraphicFramePr>
        <p:xfrm>
          <a:off x="5153674" y="733425"/>
          <a:ext cx="263396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536723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11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1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16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0855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74EA-AD3E-A764-5509-620862C58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30A4A5-DAD8-7949-1498-E5890A529C00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–Find a dealer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AFBC3C77-E0C6-F93B-3E5E-EECC1DF85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945462"/>
              </p:ext>
            </p:extLst>
          </p:nvPr>
        </p:nvGraphicFramePr>
        <p:xfrm>
          <a:off x="8848725" y="681792"/>
          <a:ext cx="3343275" cy="435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 dealer near me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 dealer near me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 dealer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0127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 dealer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19714"/>
                  </a:ext>
                </a:extLst>
              </a:tr>
              <a:tr h="23810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2.c)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42326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dealer search result board”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4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2.d)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dealer search result board”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1819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0AB0C1-E7A1-0E61-A1F7-4320585AD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628526"/>
              </p:ext>
            </p:extLst>
          </p:nvPr>
        </p:nvGraphicFramePr>
        <p:xfrm>
          <a:off x="6212321" y="681792"/>
          <a:ext cx="26339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2.b)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2.c)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5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2.d)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</a:tbl>
          </a:graphicData>
        </a:graphic>
      </p:graphicFrame>
      <p:sp>
        <p:nvSpPr>
          <p:cNvPr id="50" name="Oval 49">
            <a:extLst>
              <a:ext uri="{FF2B5EF4-FFF2-40B4-BE49-F238E27FC236}">
                <a16:creationId xmlns:a16="http://schemas.microsoft.com/office/drawing/2014/main" id="{AF5C54CE-E967-5030-F623-42F5F4D6625F}"/>
              </a:ext>
            </a:extLst>
          </p:cNvPr>
          <p:cNvSpPr/>
          <p:nvPr/>
        </p:nvSpPr>
        <p:spPr>
          <a:xfrm>
            <a:off x="2859487" y="142152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5F862-8FE3-DC42-1610-81D320E7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4" y="3059461"/>
            <a:ext cx="5001323" cy="259116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3A61141-F9EE-EEFB-E4DF-32AA278882C9}"/>
              </a:ext>
            </a:extLst>
          </p:cNvPr>
          <p:cNvSpPr/>
          <p:nvPr/>
        </p:nvSpPr>
        <p:spPr>
          <a:xfrm>
            <a:off x="1409354" y="4615405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FAA4A1-961C-10CD-779B-C39AA5534733}"/>
              </a:ext>
            </a:extLst>
          </p:cNvPr>
          <p:cNvCxnSpPr>
            <a:cxnSpLocks/>
          </p:cNvCxnSpPr>
          <p:nvPr/>
        </p:nvCxnSpPr>
        <p:spPr>
          <a:xfrm>
            <a:off x="1904296" y="4798285"/>
            <a:ext cx="69859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3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AE32-4AD7-8AF2-852D-73654562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9AB5D9E-7110-3CFF-C56E-753FD0F1FCE6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0EE376F8-6E48-D669-728C-10F0E08A8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19485"/>
              </p:ext>
            </p:extLst>
          </p:nvPr>
        </p:nvGraphicFramePr>
        <p:xfrm>
          <a:off x="8848725" y="681792"/>
          <a:ext cx="334327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“fi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 dealer search result board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50693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68824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“fi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 dealer search result board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“search”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Link-trigger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31219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28045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“fi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 dealer search result board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04247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09086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“fi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 dealer search result board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49620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38054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“dialog close”</a:t>
                      </a:r>
                      <a:b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dialog close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“aa-action”,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1565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E36D304-AC5C-96F1-B459-22D176C48E9F}"/>
              </a:ext>
            </a:extLst>
          </p:cNvPr>
          <p:cNvGraphicFramePr>
            <a:graphicFrameLocks noGrp="1"/>
          </p:cNvGraphicFramePr>
          <p:nvPr/>
        </p:nvGraphicFramePr>
        <p:xfrm>
          <a:off x="6212321" y="681792"/>
          <a:ext cx="2633966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-dealer-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-qualified-action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-dealer-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-qualified-action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5) aa-dialog-close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6462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306AC6D-DC0E-73F4-972D-15A20AC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3" y="1140099"/>
            <a:ext cx="5900437" cy="47577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9AAF09C-9C65-ECAD-9A7E-28CE07EE3EE3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–Find a dealer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0CF5D0-0CB2-335C-E985-86F30881F1A3}"/>
              </a:ext>
            </a:extLst>
          </p:cNvPr>
          <p:cNvSpPr/>
          <p:nvPr/>
        </p:nvSpPr>
        <p:spPr>
          <a:xfrm>
            <a:off x="6314048" y="481198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5F9AA5-4476-21A1-1412-82909DEEF248}"/>
              </a:ext>
            </a:extLst>
          </p:cNvPr>
          <p:cNvSpPr/>
          <p:nvPr/>
        </p:nvSpPr>
        <p:spPr>
          <a:xfrm>
            <a:off x="5788399" y="192859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F81F9-995E-037C-D437-ED06A09F6FD6}"/>
              </a:ext>
            </a:extLst>
          </p:cNvPr>
          <p:cNvSpPr/>
          <p:nvPr/>
        </p:nvSpPr>
        <p:spPr>
          <a:xfrm>
            <a:off x="5203420" y="413373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94CA6E-D763-1258-753A-9ADBFEC46E9B}"/>
              </a:ext>
            </a:extLst>
          </p:cNvPr>
          <p:cNvSpPr/>
          <p:nvPr/>
        </p:nvSpPr>
        <p:spPr>
          <a:xfrm>
            <a:off x="696929" y="144379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95A4A8-2F29-950D-0392-6B82763F7D0D}"/>
              </a:ext>
            </a:extLst>
          </p:cNvPr>
          <p:cNvSpPr/>
          <p:nvPr/>
        </p:nvSpPr>
        <p:spPr>
          <a:xfrm>
            <a:off x="5154709" y="74941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87967D-46F6-4A76-1342-200AF3E15DA1}"/>
              </a:ext>
            </a:extLst>
          </p:cNvPr>
          <p:cNvCxnSpPr>
            <a:cxnSpLocks/>
          </p:cNvCxnSpPr>
          <p:nvPr/>
        </p:nvCxnSpPr>
        <p:spPr>
          <a:xfrm flipV="1">
            <a:off x="5435304" y="3831590"/>
            <a:ext cx="0" cy="302141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63887D-3FA4-29E0-BF7B-FF4DFDD96AEA}"/>
              </a:ext>
            </a:extLst>
          </p:cNvPr>
          <p:cNvCxnSpPr>
            <a:cxnSpLocks/>
          </p:cNvCxnSpPr>
          <p:nvPr/>
        </p:nvCxnSpPr>
        <p:spPr>
          <a:xfrm flipH="1">
            <a:off x="5386301" y="2111473"/>
            <a:ext cx="408027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C7B283-E13A-FF15-94B3-CCF862C1D6C0}"/>
              </a:ext>
            </a:extLst>
          </p:cNvPr>
          <p:cNvCxnSpPr>
            <a:cxnSpLocks/>
          </p:cNvCxnSpPr>
          <p:nvPr/>
        </p:nvCxnSpPr>
        <p:spPr>
          <a:xfrm flipH="1">
            <a:off x="5562543" y="4994863"/>
            <a:ext cx="719128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56B9FF-5AA5-B81A-6208-46712063DAE7}"/>
              </a:ext>
            </a:extLst>
          </p:cNvPr>
          <p:cNvCxnSpPr>
            <a:cxnSpLocks/>
          </p:cNvCxnSpPr>
          <p:nvPr/>
        </p:nvCxnSpPr>
        <p:spPr>
          <a:xfrm>
            <a:off x="5337589" y="1233360"/>
            <a:ext cx="0" cy="393312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4193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7C538-CA94-93E6-B01C-1E42626C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265209-9493-418C-75AE-E95A855B3236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View inventory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6A6BC22A-A917-C989-27CE-CFD1C26A6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32427"/>
              </p:ext>
            </p:extLst>
          </p:nvPr>
        </p:nvGraphicFramePr>
        <p:xfrm>
          <a:off x="8848725" y="681792"/>
          <a:ext cx="3343275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inventory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current inventory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Content-section = “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blocks”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25B927-8D20-91D4-9072-5E5055E17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95247"/>
              </p:ext>
            </p:extLst>
          </p:nvPr>
        </p:nvGraphicFramePr>
        <p:xfrm>
          <a:off x="6212321" y="681792"/>
          <a:ext cx="26339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38D32C-3A4F-5C7D-4705-A0675CEA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65" y="1664772"/>
            <a:ext cx="6125098" cy="41473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0D4B1E-AA5A-68DE-6A4A-B575EB83D304}"/>
              </a:ext>
            </a:extLst>
          </p:cNvPr>
          <p:cNvCxnSpPr>
            <a:cxnSpLocks/>
          </p:cNvCxnSpPr>
          <p:nvPr/>
        </p:nvCxnSpPr>
        <p:spPr>
          <a:xfrm>
            <a:off x="665680" y="3299154"/>
            <a:ext cx="131818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95CD153-0368-B4DC-77DC-AD920A9CFD30}"/>
              </a:ext>
            </a:extLst>
          </p:cNvPr>
          <p:cNvSpPr/>
          <p:nvPr/>
        </p:nvSpPr>
        <p:spPr>
          <a:xfrm>
            <a:off x="299919" y="309981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61479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E206-3C22-E834-8CC0-5EF9AE21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BDF2FB-42EF-BBFE-8C9E-78DF633F96F2}"/>
              </a:ext>
            </a:extLst>
          </p:cNvPr>
          <p:cNvSpPr txBox="1">
            <a:spLocks/>
          </p:cNvSpPr>
          <p:nvPr/>
        </p:nvSpPr>
        <p:spPr>
          <a:xfrm>
            <a:off x="239728" y="100321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Request a Quote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DF89F53C-0F2F-8163-4EAF-D4C63A7E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04224"/>
              </p:ext>
            </p:extLst>
          </p:nvPr>
        </p:nvGraphicFramePr>
        <p:xfrm>
          <a:off x="8848725" y="681792"/>
          <a:ext cx="3343275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256992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 “</a:t>
                      </a: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Content-section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2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a quote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a quote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Content-section = “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blocks”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067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EBBF17E-E8A3-DE07-C251-3E745F1FD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86480"/>
              </p:ext>
            </p:extLst>
          </p:nvPr>
        </p:nvGraphicFramePr>
        <p:xfrm>
          <a:off x="6212321" y="681792"/>
          <a:ext cx="263396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2369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DF66BE-B781-3905-B515-3F71A77D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76" y="2357638"/>
            <a:ext cx="7687796" cy="25308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09655A-CB3B-5CDE-868C-E252307B90E6}"/>
              </a:ext>
            </a:extLst>
          </p:cNvPr>
          <p:cNvCxnSpPr>
            <a:cxnSpLocks/>
          </p:cNvCxnSpPr>
          <p:nvPr/>
        </p:nvCxnSpPr>
        <p:spPr>
          <a:xfrm>
            <a:off x="2192728" y="4506162"/>
            <a:ext cx="131818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ABD7910-A8D9-35F3-AFAD-622EC252DD28}"/>
              </a:ext>
            </a:extLst>
          </p:cNvPr>
          <p:cNvSpPr/>
          <p:nvPr/>
        </p:nvSpPr>
        <p:spPr>
          <a:xfrm>
            <a:off x="1826967" y="430682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4612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DC6F-805F-BA74-A2B0-D9E531C5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BFA675-6521-F5A2-442C-6754EC44784A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6799A5A2-4729-A310-C460-776DEDC38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66092"/>
              </p:ext>
            </p:extLst>
          </p:nvPr>
        </p:nvGraphicFramePr>
        <p:xfrm>
          <a:off x="8848725" y="681792"/>
          <a:ext cx="3343275" cy="554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“vehicle”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zipcode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2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“v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iew more dealers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18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0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“get quote”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7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2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“close model”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0897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8AE8783-6410-36D5-3334-12CFCE4DB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74800"/>
              </p:ext>
            </p:extLst>
          </p:nvPr>
        </p:nvGraphicFramePr>
        <p:xfrm>
          <a:off x="6212321" y="681792"/>
          <a:ext cx="263396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-shown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-lead-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-qualified-action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aa-action,km-raq-complete,km-lead-complete,km-raq-complete-once_30days,km-raq-complete-once_visit,km-raq-complete-once_page,km-raq-complete-once_visitor,km-lead-complete-once_30days,km-lead-complete-once_visit,km-lead-complete-once_page,km-lead-complete-once_visitor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64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95260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8692C87C-75F0-EA30-0FD9-013F3A9A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1" y="681792"/>
            <a:ext cx="4896942" cy="6086854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F27559AF-AC4C-4613-F331-FEAB5204913C}"/>
              </a:ext>
            </a:extLst>
          </p:cNvPr>
          <p:cNvSpPr/>
          <p:nvPr/>
        </p:nvSpPr>
        <p:spPr>
          <a:xfrm>
            <a:off x="2811020" y="566965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2D698A2-9538-4993-8925-A2E4B1E225F1}"/>
              </a:ext>
            </a:extLst>
          </p:cNvPr>
          <p:cNvSpPr/>
          <p:nvPr/>
        </p:nvSpPr>
        <p:spPr>
          <a:xfrm>
            <a:off x="239728" y="176050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BD833A-DD83-FB09-0675-532DB06ADA1B}"/>
              </a:ext>
            </a:extLst>
          </p:cNvPr>
          <p:cNvSpPr/>
          <p:nvPr/>
        </p:nvSpPr>
        <p:spPr>
          <a:xfrm>
            <a:off x="2811021" y="438353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306E95-5B10-7685-79DC-F767F7FBBAF5}"/>
              </a:ext>
            </a:extLst>
          </p:cNvPr>
          <p:cNvSpPr/>
          <p:nvPr/>
        </p:nvSpPr>
        <p:spPr>
          <a:xfrm>
            <a:off x="636462" y="68179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8F160-73EF-5FD3-59D9-E6B06A91B0C8}"/>
              </a:ext>
            </a:extLst>
          </p:cNvPr>
          <p:cNvSpPr/>
          <p:nvPr/>
        </p:nvSpPr>
        <p:spPr>
          <a:xfrm>
            <a:off x="1292314" y="6401858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B82A78-7F79-5458-121D-0E904EB6394D}"/>
              </a:ext>
            </a:extLst>
          </p:cNvPr>
          <p:cNvCxnSpPr>
            <a:cxnSpLocks/>
          </p:cNvCxnSpPr>
          <p:nvPr/>
        </p:nvCxnSpPr>
        <p:spPr>
          <a:xfrm flipV="1">
            <a:off x="1658075" y="6546718"/>
            <a:ext cx="739204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AAA849-AE48-B302-F334-5E8EDD47B0DE}"/>
              </a:ext>
            </a:extLst>
          </p:cNvPr>
          <p:cNvCxnSpPr>
            <a:cxnSpLocks/>
          </p:cNvCxnSpPr>
          <p:nvPr/>
        </p:nvCxnSpPr>
        <p:spPr>
          <a:xfrm flipH="1">
            <a:off x="2091892" y="4576344"/>
            <a:ext cx="719128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608A10-5846-1E36-121C-159FDE9B024E}"/>
              </a:ext>
            </a:extLst>
          </p:cNvPr>
          <p:cNvCxnSpPr>
            <a:cxnSpLocks/>
          </p:cNvCxnSpPr>
          <p:nvPr/>
        </p:nvCxnSpPr>
        <p:spPr>
          <a:xfrm flipH="1">
            <a:off x="2091892" y="5823036"/>
            <a:ext cx="719128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3338EE-8562-D65E-CB4B-6073BCB1E7AD}"/>
              </a:ext>
            </a:extLst>
          </p:cNvPr>
          <p:cNvCxnSpPr>
            <a:cxnSpLocks/>
          </p:cNvCxnSpPr>
          <p:nvPr/>
        </p:nvCxnSpPr>
        <p:spPr>
          <a:xfrm flipV="1">
            <a:off x="605118" y="1943384"/>
            <a:ext cx="337009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DF8F1E9-80CE-0000-45E4-E2DC0E8B6704}"/>
              </a:ext>
            </a:extLst>
          </p:cNvPr>
          <p:cNvSpPr/>
          <p:nvPr/>
        </p:nvSpPr>
        <p:spPr>
          <a:xfrm>
            <a:off x="4133445" y="756809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057995F-8D15-B555-D0B7-6D1C77E1560C}"/>
              </a:ext>
            </a:extLst>
          </p:cNvPr>
          <p:cNvCxnSpPr>
            <a:cxnSpLocks/>
          </p:cNvCxnSpPr>
          <p:nvPr/>
        </p:nvCxnSpPr>
        <p:spPr>
          <a:xfrm flipV="1">
            <a:off x="4438596" y="935591"/>
            <a:ext cx="739204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>
            <a:extLst>
              <a:ext uri="{FF2B5EF4-FFF2-40B4-BE49-F238E27FC236}">
                <a16:creationId xmlns:a16="http://schemas.microsoft.com/office/drawing/2014/main" id="{58D44E81-24B9-760C-C027-55D8D26A9BBE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Request a Quote</a:t>
            </a:r>
          </a:p>
        </p:txBody>
      </p:sp>
    </p:spTree>
    <p:extLst>
      <p:ext uri="{BB962C8B-B14F-4D97-AF65-F5344CB8AC3E}">
        <p14:creationId xmlns:p14="http://schemas.microsoft.com/office/powerpoint/2010/main" val="21806187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A9474-E64F-D27B-DD87-4A1420B4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82E5CC5-B341-0359-75BC-B61958E94F49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086C3484-3EA7-C25A-8B40-7A607E3D6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41939"/>
              </p:ext>
            </p:extLst>
          </p:nvPr>
        </p:nvGraphicFramePr>
        <p:xfrm>
          <a:off x="8848725" y="681792"/>
          <a:ext cx="334327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 dealer site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“km-link”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81361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10324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“close model”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368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4132B18-E13B-75FC-4E4B-E7DE8FFE2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49088"/>
              </p:ext>
            </p:extLst>
          </p:nvPr>
        </p:nvGraphicFramePr>
        <p:xfrm>
          <a:off x="6212321" y="681792"/>
          <a:ext cx="2633966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a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-dealer-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visit_site,km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-engaged-traffic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DF3188-8BBC-831F-5370-84AD415D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8" y="2250985"/>
            <a:ext cx="6249748" cy="35188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1954BF-6F36-0573-8016-279B73050922}"/>
              </a:ext>
            </a:extLst>
          </p:cNvPr>
          <p:cNvCxnSpPr>
            <a:cxnSpLocks/>
          </p:cNvCxnSpPr>
          <p:nvPr/>
        </p:nvCxnSpPr>
        <p:spPr>
          <a:xfrm flipV="1">
            <a:off x="4216907" y="5005830"/>
            <a:ext cx="0" cy="302141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D7D1D9-5FD7-CE96-F2A3-2F7C38CE9CF4}"/>
              </a:ext>
            </a:extLst>
          </p:cNvPr>
          <p:cNvCxnSpPr>
            <a:cxnSpLocks/>
          </p:cNvCxnSpPr>
          <p:nvPr/>
        </p:nvCxnSpPr>
        <p:spPr>
          <a:xfrm flipV="1">
            <a:off x="5863884" y="2972275"/>
            <a:ext cx="0" cy="66664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6A4427-F37E-E71B-7F77-06A4095020A3}"/>
              </a:ext>
            </a:extLst>
          </p:cNvPr>
          <p:cNvSpPr/>
          <p:nvPr/>
        </p:nvSpPr>
        <p:spPr>
          <a:xfrm>
            <a:off x="5681004" y="3456035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BCD37D-A58A-4155-A508-D4EBE5A1109B}"/>
              </a:ext>
            </a:extLst>
          </p:cNvPr>
          <p:cNvSpPr/>
          <p:nvPr/>
        </p:nvSpPr>
        <p:spPr>
          <a:xfrm>
            <a:off x="4034027" y="530797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467401-3E92-5049-AB93-B994774913E2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Request a Quote</a:t>
            </a:r>
          </a:p>
        </p:txBody>
      </p:sp>
    </p:spTree>
    <p:extLst>
      <p:ext uri="{BB962C8B-B14F-4D97-AF65-F5344CB8AC3E}">
        <p14:creationId xmlns:p14="http://schemas.microsoft.com/office/powerpoint/2010/main" val="42478091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A07B-E69F-FC9A-6AE3-C504FC9C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56B48-3498-FFD9-3FC4-8D80052CE608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BD5BFA8A-E3B5-C1E6-4D08-D8BA6349E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085289"/>
              </p:ext>
            </p:extLst>
          </p:nvPr>
        </p:nvGraphicFramePr>
        <p:xfrm>
          <a:off x="8848725" y="681792"/>
          <a:ext cx="33432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disclaimer module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2F71B40-A81E-37F7-2F03-640F9618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94858"/>
              </p:ext>
            </p:extLst>
          </p:nvPr>
        </p:nvGraphicFramePr>
        <p:xfrm>
          <a:off x="6212321" y="681792"/>
          <a:ext cx="26339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</a:tbl>
          </a:graphicData>
        </a:graphic>
      </p:graphicFrame>
      <p:sp>
        <p:nvSpPr>
          <p:cNvPr id="63" name="Title 1">
            <a:extLst>
              <a:ext uri="{FF2B5EF4-FFF2-40B4-BE49-F238E27FC236}">
                <a16:creationId xmlns:a16="http://schemas.microsoft.com/office/drawing/2014/main" id="{D64702F9-22F2-B3A6-2888-57E32A3A54E2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Disclaimer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77EC9-1240-DC9F-B87C-57E7A4F5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8" y="2000486"/>
            <a:ext cx="7889383" cy="10316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3D584C-4965-65CA-A301-1BD8C9E8C73A}"/>
              </a:ext>
            </a:extLst>
          </p:cNvPr>
          <p:cNvSpPr/>
          <p:nvPr/>
        </p:nvSpPr>
        <p:spPr>
          <a:xfrm>
            <a:off x="3160395" y="166696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42496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7E7F-3EC5-CEF3-19A0-3521571B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15F7EE-22DC-5AEB-D49F-894F7E26F712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47718D21-FCC4-1221-0647-1B3257409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16842"/>
              </p:ext>
            </p:extLst>
          </p:nvPr>
        </p:nvGraphicFramePr>
        <p:xfrm>
          <a:off x="8848725" y="681792"/>
          <a:ext cx="3343275" cy="534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privacy choices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privacy choices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disconnect remote vehicle access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disconnect remote vehicle access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2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preferences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preferences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18049"/>
                  </a:ext>
                </a:extLst>
              </a:tr>
            </a:tbl>
          </a:graphicData>
        </a:graphic>
      </p:graphicFrame>
      <p:sp>
        <p:nvSpPr>
          <p:cNvPr id="63" name="Title 1">
            <a:extLst>
              <a:ext uri="{FF2B5EF4-FFF2-40B4-BE49-F238E27FC236}">
                <a16:creationId xmlns:a16="http://schemas.microsoft.com/office/drawing/2014/main" id="{425E2945-6005-8041-7833-CD8E350D25DC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Global nav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3B627-D885-8617-20E5-E90BC1FA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" y="1636099"/>
            <a:ext cx="6736260" cy="459028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E9D2EB-A99C-C33A-1580-90F42C1E4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15048"/>
              </p:ext>
            </p:extLst>
          </p:nvPr>
        </p:nvGraphicFramePr>
        <p:xfrm>
          <a:off x="6212321" y="681792"/>
          <a:ext cx="263396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-owners-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clickout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9DCEC2DE-CB61-AD96-9B52-5288CBAE6A3F}"/>
              </a:ext>
            </a:extLst>
          </p:cNvPr>
          <p:cNvSpPr/>
          <p:nvPr/>
        </p:nvSpPr>
        <p:spPr>
          <a:xfrm>
            <a:off x="1273001" y="167239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6A23FE-E519-C87A-EF9E-C9B6F496FCAB}"/>
              </a:ext>
            </a:extLst>
          </p:cNvPr>
          <p:cNvCxnSpPr>
            <a:cxnSpLocks/>
          </p:cNvCxnSpPr>
          <p:nvPr/>
        </p:nvCxnSpPr>
        <p:spPr>
          <a:xfrm flipV="1">
            <a:off x="1638762" y="1855272"/>
            <a:ext cx="591557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DD1341F-731B-F64D-8AA3-6E947A73B96F}"/>
              </a:ext>
            </a:extLst>
          </p:cNvPr>
          <p:cNvSpPr/>
          <p:nvPr/>
        </p:nvSpPr>
        <p:spPr>
          <a:xfrm>
            <a:off x="592654" y="250841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BBE55E-CA2D-BD1E-EE55-B40627B9D4E2}"/>
              </a:ext>
            </a:extLst>
          </p:cNvPr>
          <p:cNvSpPr/>
          <p:nvPr/>
        </p:nvSpPr>
        <p:spPr>
          <a:xfrm>
            <a:off x="5437883" y="168058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13DAEC-7405-455F-DC28-31E7C80BBCEA}"/>
              </a:ext>
            </a:extLst>
          </p:cNvPr>
          <p:cNvSpPr/>
          <p:nvPr/>
        </p:nvSpPr>
        <p:spPr>
          <a:xfrm>
            <a:off x="592654" y="201708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1142A5-7724-D1F1-D5DC-3767455BC272}"/>
              </a:ext>
            </a:extLst>
          </p:cNvPr>
          <p:cNvSpPr/>
          <p:nvPr/>
        </p:nvSpPr>
        <p:spPr>
          <a:xfrm>
            <a:off x="3106453" y="500275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400512-CF19-04B1-1F97-DD7756A8C650}"/>
              </a:ext>
            </a:extLst>
          </p:cNvPr>
          <p:cNvCxnSpPr>
            <a:cxnSpLocks/>
          </p:cNvCxnSpPr>
          <p:nvPr/>
        </p:nvCxnSpPr>
        <p:spPr>
          <a:xfrm>
            <a:off x="958415" y="2199964"/>
            <a:ext cx="680347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FEF828-66EF-E931-5395-65E75394F332}"/>
              </a:ext>
            </a:extLst>
          </p:cNvPr>
          <p:cNvCxnSpPr>
            <a:cxnSpLocks/>
          </p:cNvCxnSpPr>
          <p:nvPr/>
        </p:nvCxnSpPr>
        <p:spPr>
          <a:xfrm>
            <a:off x="958415" y="2691293"/>
            <a:ext cx="502920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F208C0-158A-1300-7705-32F94B55B8F3}"/>
              </a:ext>
            </a:extLst>
          </p:cNvPr>
          <p:cNvCxnSpPr>
            <a:cxnSpLocks/>
          </p:cNvCxnSpPr>
          <p:nvPr/>
        </p:nvCxnSpPr>
        <p:spPr>
          <a:xfrm flipH="1">
            <a:off x="4719196" y="1863467"/>
            <a:ext cx="718687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7388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1DC4-5DE6-D7F2-2EC8-7C7F9097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0721-8213-4392-3526-E357A944D9B5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ED7E72A5-D2C5-507B-6592-319E7FF64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60474"/>
              </p:ext>
            </p:extLst>
          </p:nvPr>
        </p:nvGraphicFramePr>
        <p:xfrm>
          <a:off x="8848725" y="681792"/>
          <a:ext cx="3343275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5.a)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 options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 options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 options module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608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Instagram</a:t>
                      </a:r>
                      <a:r>
                        <a:rPr lang="en-US" sz="1100" dirty="0"/>
                        <a:t>,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tiktok</a:t>
                      </a:r>
                      <a:r>
                        <a:rPr lang="en-US" sz="1100" dirty="0"/>
                        <a:t>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Instagram</a:t>
                      </a:r>
                      <a:r>
                        <a:rPr lang="en-US" sz="1100" dirty="0"/>
                        <a:t>,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tiktok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link_count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“1,2,3,4”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46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7_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90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shopping tools, vehicles, helpful links, owners, about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</a:t>
                      </a:r>
                      <a:r>
                        <a:rPr lang="en-US" sz="1100" dirty="0"/>
                        <a:t>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shopping tools, vehicles, helpful links, owners, about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23931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6AC6CE9-7034-8E02-C80B-BB4E8DB54810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Global nav Footer – Cookies consent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C2A53-9931-F237-77CC-92EA2F63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" y="1636099"/>
            <a:ext cx="6736260" cy="459028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36B1D-61BC-6485-7AE0-5D1417825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09915"/>
              </p:ext>
            </p:extLst>
          </p:nvPr>
        </p:nvGraphicFramePr>
        <p:xfrm>
          <a:off x="6212321" y="681792"/>
          <a:ext cx="26339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202128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5.b)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-social-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clickout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80421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004692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33403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7A2B46CB-A50A-EB2E-D82B-3E3C1916002A}"/>
              </a:ext>
            </a:extLst>
          </p:cNvPr>
          <p:cNvSpPr/>
          <p:nvPr/>
        </p:nvSpPr>
        <p:spPr>
          <a:xfrm>
            <a:off x="5934961" y="203662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B7D695-6B50-850D-90D3-A091A07E3C78}"/>
              </a:ext>
            </a:extLst>
          </p:cNvPr>
          <p:cNvCxnSpPr>
            <a:cxnSpLocks/>
          </p:cNvCxnSpPr>
          <p:nvPr/>
        </p:nvCxnSpPr>
        <p:spPr>
          <a:xfrm flipH="1">
            <a:off x="5304869" y="2219502"/>
            <a:ext cx="630092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2CF28A9-49CE-1A85-4F0A-B5D67C61D220}"/>
              </a:ext>
            </a:extLst>
          </p:cNvPr>
          <p:cNvSpPr/>
          <p:nvPr/>
        </p:nvSpPr>
        <p:spPr>
          <a:xfrm>
            <a:off x="6117841" y="256189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AB7D80-F96C-65B1-22A6-93684DF2F833}"/>
              </a:ext>
            </a:extLst>
          </p:cNvPr>
          <p:cNvCxnSpPr>
            <a:cxnSpLocks/>
          </p:cNvCxnSpPr>
          <p:nvPr/>
        </p:nvCxnSpPr>
        <p:spPr>
          <a:xfrm flipH="1">
            <a:off x="5487749" y="2744774"/>
            <a:ext cx="630092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9AFAE6-2DD6-5A41-C3A2-ECEF86DD2ED4}"/>
              </a:ext>
            </a:extLst>
          </p:cNvPr>
          <p:cNvCxnSpPr>
            <a:cxnSpLocks/>
          </p:cNvCxnSpPr>
          <p:nvPr/>
        </p:nvCxnSpPr>
        <p:spPr>
          <a:xfrm>
            <a:off x="790062" y="2699866"/>
            <a:ext cx="0" cy="45557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49299CC-DCFD-D941-933D-C6F10811D2AC}"/>
              </a:ext>
            </a:extLst>
          </p:cNvPr>
          <p:cNvSpPr/>
          <p:nvPr/>
        </p:nvSpPr>
        <p:spPr>
          <a:xfrm>
            <a:off x="607181" y="223627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039314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C6C-B9EB-0614-7BC9-D40C4465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TAGGING DECK REFERENCE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1A0A23-CEDA-25C7-3D0D-33C429306238}"/>
              </a:ext>
            </a:extLst>
          </p:cNvPr>
          <p:cNvGraphicFramePr>
            <a:graphicFrameLocks noGrp="1"/>
          </p:cNvGraphicFramePr>
          <p:nvPr/>
        </p:nvGraphicFramePr>
        <p:xfrm>
          <a:off x="1553617" y="1425906"/>
          <a:ext cx="9165220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36513">
                  <a:extLst>
                    <a:ext uri="{9D8B030D-6E8A-4147-A177-3AD203B41FA5}">
                      <a16:colId xmlns:a16="http://schemas.microsoft.com/office/drawing/2014/main" val="1627595265"/>
                    </a:ext>
                  </a:extLst>
                </a:gridCol>
                <a:gridCol w="6534127">
                  <a:extLst>
                    <a:ext uri="{9D8B030D-6E8A-4147-A177-3AD203B41FA5}">
                      <a16:colId xmlns:a16="http://schemas.microsoft.com/office/drawing/2014/main" val="4169080911"/>
                    </a:ext>
                  </a:extLst>
                </a:gridCol>
                <a:gridCol w="1594580">
                  <a:extLst>
                    <a:ext uri="{9D8B030D-6E8A-4147-A177-3AD203B41FA5}">
                      <a16:colId xmlns:a16="http://schemas.microsoft.com/office/drawing/2014/main" val="3830002765"/>
                    </a:ext>
                  </a:extLst>
                </a:gridCol>
              </a:tblGrid>
              <a:tr h="16388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971488"/>
                  </a:ext>
                </a:extLst>
              </a:tr>
              <a:tr h="51322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Initial version(v1)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200" b="0"/>
                        <a:t>Figma Link – </a:t>
                      </a:r>
                      <a:r>
                        <a:rPr lang="en-IN" sz="1200">
                          <a:hlinkClick r:id="rId3"/>
                        </a:rPr>
                        <a:t>KBB In-Page Experience – Figma</a:t>
                      </a:r>
                      <a:endParaRPr lang="en-IN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 September 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7765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5D83DC-2A63-E022-D2D7-93202DBEDE09}"/>
              </a:ext>
            </a:extLst>
          </p:cNvPr>
          <p:cNvSpPr txBox="1"/>
          <p:nvPr/>
        </p:nvSpPr>
        <p:spPr>
          <a:xfrm>
            <a:off x="896092" y="3852949"/>
            <a:ext cx="1048027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>
                <a:solidFill>
                  <a:srgbClr val="FF0000"/>
                </a:solidFill>
              </a:rPr>
              <a:t>Important Instructions</a:t>
            </a:r>
            <a:endParaRPr lang="en-US" sz="1800"/>
          </a:p>
          <a:p>
            <a:r>
              <a:rPr lang="en-US" sz="1800"/>
              <a:t>1) The same tags documented in this tagging deck are applicable for the mobile site as well</a:t>
            </a:r>
          </a:p>
        </p:txBody>
      </p:sp>
    </p:spTree>
    <p:extLst>
      <p:ext uri="{BB962C8B-B14F-4D97-AF65-F5344CB8AC3E}">
        <p14:creationId xmlns:p14="http://schemas.microsoft.com/office/powerpoint/2010/main" val="9113151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D782-D306-7DCE-2E88-EA5FE1B8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CBE800-3BB6-BEFB-3D82-E712D36C77C3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C397CF03-E681-6DAB-FDD7-647B7DE5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637857"/>
              </p:ext>
            </p:extLst>
          </p:nvPr>
        </p:nvGraphicFramePr>
        <p:xfrm>
          <a:off x="8848725" y="681792"/>
          <a:ext cx="334327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 options module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58008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 options module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cancel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 consent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</a:tbl>
          </a:graphicData>
        </a:graphic>
      </p:graphicFrame>
      <p:sp>
        <p:nvSpPr>
          <p:cNvPr id="63" name="Title 1">
            <a:extLst>
              <a:ext uri="{FF2B5EF4-FFF2-40B4-BE49-F238E27FC236}">
                <a16:creationId xmlns:a16="http://schemas.microsoft.com/office/drawing/2014/main" id="{6094C647-A664-EAEB-1FCE-B0370E466A60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Global nav Footer - &gt; cookies click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2195F8-97A3-61D5-BE3A-CC69C3EDB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01432"/>
              </p:ext>
            </p:extLst>
          </p:nvPr>
        </p:nvGraphicFramePr>
        <p:xfrm>
          <a:off x="6212321" y="681792"/>
          <a:ext cx="263396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-engaged-traffic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173E2FC-E6AF-5631-EA2F-876E1203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8" y="1405467"/>
            <a:ext cx="5447052" cy="42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77BDE-B639-5617-1C7D-77B86B187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27" y="5638800"/>
            <a:ext cx="5447051" cy="75301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AFE5B79-49B8-689B-24B0-E3FBA21C867F}"/>
              </a:ext>
            </a:extLst>
          </p:cNvPr>
          <p:cNvSpPr/>
          <p:nvPr/>
        </p:nvSpPr>
        <p:spPr>
          <a:xfrm>
            <a:off x="673223" y="590232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D52A4C-FCF4-0232-2642-24E39D4B3EA2}"/>
              </a:ext>
            </a:extLst>
          </p:cNvPr>
          <p:cNvCxnSpPr>
            <a:cxnSpLocks/>
          </p:cNvCxnSpPr>
          <p:nvPr/>
        </p:nvCxnSpPr>
        <p:spPr>
          <a:xfrm flipV="1">
            <a:off x="1038984" y="6077012"/>
            <a:ext cx="591557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8ED289-F8EE-3A25-78D9-4ECE731E918A}"/>
              </a:ext>
            </a:extLst>
          </p:cNvPr>
          <p:cNvCxnSpPr>
            <a:cxnSpLocks/>
          </p:cNvCxnSpPr>
          <p:nvPr/>
        </p:nvCxnSpPr>
        <p:spPr>
          <a:xfrm flipH="1">
            <a:off x="4483762" y="6077012"/>
            <a:ext cx="719128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F8B76E5-FC92-77AC-CCFF-59F2F1978E51}"/>
              </a:ext>
            </a:extLst>
          </p:cNvPr>
          <p:cNvSpPr/>
          <p:nvPr/>
        </p:nvSpPr>
        <p:spPr>
          <a:xfrm>
            <a:off x="5202890" y="590232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76395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EFEC-96CB-ADBA-BF4A-D30C961A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B6A891-037F-B9E7-2ECA-F1EEC148557F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E93702E9-A862-9580-F42F-65DD4D0E3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644525"/>
              </p:ext>
            </p:extLst>
          </p:nvPr>
        </p:nvGraphicFramePr>
        <p:xfrm>
          <a:off x="8848725" y="681792"/>
          <a:ext cx="3343275" cy="501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us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us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“global footer”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faqs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faqs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“global footer”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24141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español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español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“global footer”</a:t>
                      </a:r>
                      <a:endParaRPr lang="en-US" sz="1100" b="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</a:tbl>
          </a:graphicData>
        </a:graphic>
      </p:graphicFrame>
      <p:sp>
        <p:nvSpPr>
          <p:cNvPr id="63" name="Title 1">
            <a:extLst>
              <a:ext uri="{FF2B5EF4-FFF2-40B4-BE49-F238E27FC236}">
                <a16:creationId xmlns:a16="http://schemas.microsoft.com/office/drawing/2014/main" id="{23565387-8A4F-8C0F-1E94-98D660FD16BC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Global nav Footer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56553F-1D8E-015B-ACF8-DA23CC042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92490"/>
              </p:ext>
            </p:extLst>
          </p:nvPr>
        </p:nvGraphicFramePr>
        <p:xfrm>
          <a:off x="6212321" y="681792"/>
          <a:ext cx="263396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110DA68-2216-515B-8632-915A45D2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32" y="2474183"/>
            <a:ext cx="5801535" cy="285789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633C23-A319-07FE-F5C0-88E09EBCA1F4}"/>
              </a:ext>
            </a:extLst>
          </p:cNvPr>
          <p:cNvSpPr/>
          <p:nvPr/>
        </p:nvSpPr>
        <p:spPr>
          <a:xfrm>
            <a:off x="3709037" y="3246120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89CB22-EFD5-97D7-C164-2FB7F1B00859}"/>
              </a:ext>
            </a:extLst>
          </p:cNvPr>
          <p:cNvSpPr/>
          <p:nvPr/>
        </p:nvSpPr>
        <p:spPr>
          <a:xfrm>
            <a:off x="5421083" y="372025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1D463B-1630-BD68-5DCD-B48416778C31}"/>
              </a:ext>
            </a:extLst>
          </p:cNvPr>
          <p:cNvSpPr/>
          <p:nvPr/>
        </p:nvSpPr>
        <p:spPr>
          <a:xfrm>
            <a:off x="1740022" y="372025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95A1C9-D037-70CE-AEFC-372D512070DA}"/>
              </a:ext>
            </a:extLst>
          </p:cNvPr>
          <p:cNvCxnSpPr>
            <a:cxnSpLocks/>
          </p:cNvCxnSpPr>
          <p:nvPr/>
        </p:nvCxnSpPr>
        <p:spPr>
          <a:xfrm>
            <a:off x="2105783" y="3907229"/>
            <a:ext cx="425750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41725E-6818-08AF-9E56-DEC6E96BB304}"/>
              </a:ext>
            </a:extLst>
          </p:cNvPr>
          <p:cNvCxnSpPr>
            <a:cxnSpLocks/>
          </p:cNvCxnSpPr>
          <p:nvPr/>
        </p:nvCxnSpPr>
        <p:spPr>
          <a:xfrm flipH="1">
            <a:off x="4995333" y="3903132"/>
            <a:ext cx="414867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F788-27C3-3368-54C6-F9D228B197D7}"/>
              </a:ext>
            </a:extLst>
          </p:cNvPr>
          <p:cNvCxnSpPr>
            <a:cxnSpLocks/>
          </p:cNvCxnSpPr>
          <p:nvPr/>
        </p:nvCxnSpPr>
        <p:spPr>
          <a:xfrm>
            <a:off x="3891917" y="3599533"/>
            <a:ext cx="0" cy="241438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051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9722-9C28-2F04-002B-725A8E7F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FF875D-014D-9C0C-BE56-8D07D0F39CA1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436A43C9-4C18-572F-1C2A-7C22FA410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64631"/>
              </p:ext>
            </p:extLst>
          </p:nvPr>
        </p:nvGraphicFramePr>
        <p:xfrm>
          <a:off x="8848725" y="681792"/>
          <a:ext cx="3343275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1.b)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privacy notice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privacy notice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24141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2.a) 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51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legal terms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legal terms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42299"/>
                  </a:ext>
                </a:extLst>
              </a:tr>
              <a:tr h="119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628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3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4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 footer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map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map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82952"/>
                  </a:ext>
                </a:extLst>
              </a:tr>
            </a:tbl>
          </a:graphicData>
        </a:graphic>
      </p:graphicFrame>
      <p:sp>
        <p:nvSpPr>
          <p:cNvPr id="63" name="Title 1">
            <a:extLst>
              <a:ext uri="{FF2B5EF4-FFF2-40B4-BE49-F238E27FC236}">
                <a16:creationId xmlns:a16="http://schemas.microsoft.com/office/drawing/2014/main" id="{1EC33C25-38AE-D4EA-E883-7AAE74B50882}"/>
              </a:ext>
            </a:extLst>
          </p:cNvPr>
          <p:cNvSpPr txBox="1">
            <a:spLocks/>
          </p:cNvSpPr>
          <p:nvPr/>
        </p:nvSpPr>
        <p:spPr>
          <a:xfrm>
            <a:off x="392128" y="2427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– Global nav Footer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1EA24A-7FF3-32A3-65D3-0056874E7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5787"/>
              </p:ext>
            </p:extLst>
          </p:nvPr>
        </p:nvGraphicFramePr>
        <p:xfrm>
          <a:off x="6212321" y="681792"/>
          <a:ext cx="2633966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1.a)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1.b)aa-link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2.a)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2.b)aa-link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3.a)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4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3.b)aa-link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080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CFC6089-A42F-34B2-0DEE-0CE647E6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32" y="2474183"/>
            <a:ext cx="5801535" cy="285789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D121ECC-49A5-6E80-4870-1542A3B3DA06}"/>
              </a:ext>
            </a:extLst>
          </p:cNvPr>
          <p:cNvSpPr/>
          <p:nvPr/>
        </p:nvSpPr>
        <p:spPr>
          <a:xfrm>
            <a:off x="3627118" y="555589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5674C1-7168-2507-AB77-BFEFE11F9838}"/>
              </a:ext>
            </a:extLst>
          </p:cNvPr>
          <p:cNvSpPr/>
          <p:nvPr/>
        </p:nvSpPr>
        <p:spPr>
          <a:xfrm>
            <a:off x="5539617" y="4770118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2DCC30-E4F7-0007-AD57-E397563ACF47}"/>
              </a:ext>
            </a:extLst>
          </p:cNvPr>
          <p:cNvSpPr/>
          <p:nvPr/>
        </p:nvSpPr>
        <p:spPr>
          <a:xfrm>
            <a:off x="1469089" y="4770118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319F06-4BAA-E29A-B1E7-43134419D29F}"/>
              </a:ext>
            </a:extLst>
          </p:cNvPr>
          <p:cNvCxnSpPr>
            <a:cxnSpLocks/>
          </p:cNvCxnSpPr>
          <p:nvPr/>
        </p:nvCxnSpPr>
        <p:spPr>
          <a:xfrm>
            <a:off x="1834850" y="4952998"/>
            <a:ext cx="425750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B89AAD-3E4D-DC29-E7A0-291B0167E0A1}"/>
              </a:ext>
            </a:extLst>
          </p:cNvPr>
          <p:cNvCxnSpPr>
            <a:cxnSpLocks/>
          </p:cNvCxnSpPr>
          <p:nvPr/>
        </p:nvCxnSpPr>
        <p:spPr>
          <a:xfrm flipH="1">
            <a:off x="5113867" y="4952998"/>
            <a:ext cx="414867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DF9384-0AE4-BE07-8220-273E780A22F1}"/>
              </a:ext>
            </a:extLst>
          </p:cNvPr>
          <p:cNvCxnSpPr>
            <a:cxnSpLocks/>
          </p:cNvCxnSpPr>
          <p:nvPr/>
        </p:nvCxnSpPr>
        <p:spPr>
          <a:xfrm flipV="1">
            <a:off x="3809999" y="5108273"/>
            <a:ext cx="0" cy="447618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862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A434-76F8-497D-FCA2-CCB462B0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8F97-869B-6278-D1DA-74018BC85A7B}"/>
              </a:ext>
            </a:extLst>
          </p:cNvPr>
          <p:cNvSpPr txBox="1">
            <a:spLocks/>
          </p:cNvSpPr>
          <p:nvPr/>
        </p:nvSpPr>
        <p:spPr>
          <a:xfrm>
            <a:off x="274234" y="2969762"/>
            <a:ext cx="10786880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OFFER Page</a:t>
            </a:r>
          </a:p>
        </p:txBody>
      </p:sp>
    </p:spTree>
    <p:extLst>
      <p:ext uri="{BB962C8B-B14F-4D97-AF65-F5344CB8AC3E}">
        <p14:creationId xmlns:p14="http://schemas.microsoft.com/office/powerpoint/2010/main" val="38706878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B7276-76AD-B268-099E-C723BACB1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3A1D1D-4FA3-DA8A-F89E-7B33958E19DC}"/>
              </a:ext>
            </a:extLst>
          </p:cNvPr>
          <p:cNvSpPr txBox="1">
            <a:spLocks/>
          </p:cNvSpPr>
          <p:nvPr/>
        </p:nvSpPr>
        <p:spPr>
          <a:xfrm>
            <a:off x="239729" y="90382"/>
            <a:ext cx="10786880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OFFER OVERVIEW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6F1DB96E-ED51-B059-3628-6A7990FC7DD2}"/>
              </a:ext>
            </a:extLst>
          </p:cNvPr>
          <p:cNvGraphicFramePr>
            <a:graphicFrameLocks noGrp="1"/>
          </p:cNvGraphicFramePr>
          <p:nvPr/>
        </p:nvGraphicFramePr>
        <p:xfrm>
          <a:off x="7739827" y="714582"/>
          <a:ext cx="2931216" cy="386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16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259887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Block, Offer Block,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  <a:p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0" baseline="0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“offer overview”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content_subsection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“offer next step”</a:t>
                      </a:r>
                      <a:endParaRPr lang="en-US" sz="11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“request a note”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9535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“view inventory”, 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43022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07222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 “find your trade-in value”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1819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3FE921A-34F0-038E-7BB3-FB8E2F8AB68A}"/>
              </a:ext>
            </a:extLst>
          </p:cNvPr>
          <p:cNvGraphicFramePr>
            <a:graphicFrameLocks noGrp="1"/>
          </p:cNvGraphicFramePr>
          <p:nvPr/>
        </p:nvGraphicFramePr>
        <p:xfrm>
          <a:off x="5232721" y="714678"/>
          <a:ext cx="251560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05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aa-link,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raq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-shown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4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aa-link</a:t>
                      </a:r>
                      <a:r>
                        <a:rPr lang="en-US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C907EC1-045C-1F69-8889-4FE97B44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78" y="3727206"/>
            <a:ext cx="390178" cy="468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2DFE37-7F21-0211-B0E0-D962F686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717" y="3307304"/>
            <a:ext cx="390178" cy="4694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A88409-426B-6586-88B9-F6B05611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7" y="682484"/>
            <a:ext cx="4711942" cy="54930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366D2DB-DF2A-7A72-4E37-2A19F586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970" y="3257773"/>
            <a:ext cx="390178" cy="4694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31B543-EB85-2F6F-9735-F7202941E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014" y="3993138"/>
            <a:ext cx="390178" cy="4694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989B47-545A-BD75-2EB5-EC215707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878" y="3517255"/>
            <a:ext cx="390178" cy="4694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7E5490-47A0-92D9-E964-D1D57DD6E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537" y="3334353"/>
            <a:ext cx="274433" cy="3317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4663D4-EF51-F150-84E4-3006B4EA3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605" y="3617976"/>
            <a:ext cx="274433" cy="3317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937A2E2-D3AA-49FE-8278-168F458F1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6581" y="4130977"/>
            <a:ext cx="274434" cy="3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8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3538-E3DB-2F72-104F-A2AB9BEC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OFFERS FILTER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80987B-2E23-3AE3-50D8-70265E02FF92}"/>
              </a:ext>
            </a:extLst>
          </p:cNvPr>
          <p:cNvGraphicFramePr>
            <a:graphicFrameLocks noGrp="1"/>
          </p:cNvGraphicFramePr>
          <p:nvPr/>
        </p:nvGraphicFramePr>
        <p:xfrm>
          <a:off x="7851117" y="806862"/>
          <a:ext cx="32181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704982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48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37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 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721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  <a:p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0" baseline="0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“offers filter”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content_subsection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“vehicles”</a:t>
                      </a:r>
                      <a:endParaRPr lang="en-US" sz="11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0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5853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“change vehicle”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10989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08370B-E1B8-CE5F-E3C4-C10A4F10A50B}"/>
              </a:ext>
            </a:extLst>
          </p:cNvPr>
          <p:cNvGraphicFramePr>
            <a:graphicFrameLocks noGrp="1"/>
          </p:cNvGraphicFramePr>
          <p:nvPr/>
        </p:nvGraphicFramePr>
        <p:xfrm>
          <a:off x="5335512" y="806106"/>
          <a:ext cx="25156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05">
                  <a:extLst>
                    <a:ext uri="{9D8B030D-6E8A-4147-A177-3AD203B41FA5}">
                      <a16:colId xmlns:a16="http://schemas.microsoft.com/office/drawing/2014/main" val="3697280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67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65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535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8BDA23C-F8B0-A899-2299-3D646B01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16" y="806106"/>
            <a:ext cx="5416828" cy="35117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96949A-69D1-D250-DE5F-D2E5B9AD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02289" y="806106"/>
            <a:ext cx="749873" cy="328662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9FF0DFC-C39D-CFFA-3F2B-D7B10C16A646}"/>
              </a:ext>
            </a:extLst>
          </p:cNvPr>
          <p:cNvSpPr txBox="1">
            <a:spLocks/>
          </p:cNvSpPr>
          <p:nvPr/>
        </p:nvSpPr>
        <p:spPr>
          <a:xfrm>
            <a:off x="1058871" y="801117"/>
            <a:ext cx="440711" cy="328662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34922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E0A8-34B3-BBAE-8A52-B5251936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OFFERS FILTER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C099A-6A3D-CA8B-65D3-B8895AF5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22" y="1638111"/>
            <a:ext cx="667407" cy="16460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A8560A-5D4A-E1FF-79BE-AA9818E8C382}"/>
              </a:ext>
            </a:extLst>
          </p:cNvPr>
          <p:cNvGraphicFramePr>
            <a:graphicFrameLocks noGrp="1"/>
          </p:cNvGraphicFramePr>
          <p:nvPr/>
        </p:nvGraphicFramePr>
        <p:xfrm>
          <a:off x="6136227" y="839036"/>
          <a:ext cx="25156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05">
                  <a:extLst>
                    <a:ext uri="{9D8B030D-6E8A-4147-A177-3AD203B41FA5}">
                      <a16:colId xmlns:a16="http://schemas.microsoft.com/office/drawing/2014/main" val="2415891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93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aa-content-view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2205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188938-27DD-854B-076C-564313FFA86F}"/>
              </a:ext>
            </a:extLst>
          </p:cNvPr>
          <p:cNvGraphicFramePr>
            <a:graphicFrameLocks noGrp="1"/>
          </p:cNvGraphicFramePr>
          <p:nvPr/>
        </p:nvGraphicFramePr>
        <p:xfrm>
          <a:off x="8651832" y="839036"/>
          <a:ext cx="321818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2843280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32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94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1090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12521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 a. </a:t>
                      </a:r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offers filter”</a:t>
                      </a:r>
                    </a:p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=“zip”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87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3278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“zip”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549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E42C99-4270-8568-929F-B2AD15B5F94B}"/>
              </a:ext>
            </a:extLst>
          </p:cNvPr>
          <p:cNvGraphicFramePr>
            <a:graphicFrameLocks noGrp="1"/>
          </p:cNvGraphicFramePr>
          <p:nvPr/>
        </p:nvGraphicFramePr>
        <p:xfrm>
          <a:off x="8651832" y="3197226"/>
          <a:ext cx="32181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1807273443"/>
                    </a:ext>
                  </a:extLst>
                </a:gridCol>
              </a:tblGrid>
              <a:tr h="24623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</a:t>
                      </a:r>
                      <a:r>
                        <a:rPr lang="en-US" sz="11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b.content_section</a:t>
                      </a: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=“your location overlay”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770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B48464B-FD33-C771-3412-5D86AA8E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2" y="1455376"/>
            <a:ext cx="2749691" cy="1124008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D3CA03B-5608-8877-D88F-0BC4F724EC35}"/>
              </a:ext>
            </a:extLst>
          </p:cNvPr>
          <p:cNvSpPr/>
          <p:nvPr/>
        </p:nvSpPr>
        <p:spPr>
          <a:xfrm>
            <a:off x="2273650" y="1373073"/>
            <a:ext cx="1337124" cy="313901"/>
          </a:xfrm>
          <a:prstGeom prst="frame">
            <a:avLst>
              <a:gd name="adj1" fmla="val 0"/>
            </a:avLst>
          </a:prstGeom>
          <a:solidFill>
            <a:srgbClr val="003D5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BE60F5-0136-8196-E9DD-236A5233C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78" y="1473505"/>
            <a:ext cx="755970" cy="16460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EA5EC17B-6E57-F023-0AC7-0665053512AF}"/>
              </a:ext>
            </a:extLst>
          </p:cNvPr>
          <p:cNvSpPr txBox="1">
            <a:spLocks/>
          </p:cNvSpPr>
          <p:nvPr/>
        </p:nvSpPr>
        <p:spPr>
          <a:xfrm>
            <a:off x="997557" y="1316177"/>
            <a:ext cx="579121" cy="488357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712384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A05C-D2D1-D0B4-99FC-2F9CEFF0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YOUR LOCATION OVERVIEW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24930E-12A3-2881-044B-B815BE4E4C6B}"/>
              </a:ext>
            </a:extLst>
          </p:cNvPr>
          <p:cNvGraphicFramePr>
            <a:graphicFrameLocks noGrp="1"/>
          </p:cNvGraphicFramePr>
          <p:nvPr/>
        </p:nvGraphicFramePr>
        <p:xfrm>
          <a:off x="6199269" y="909086"/>
          <a:ext cx="2515605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05">
                  <a:extLst>
                    <a:ext uri="{9D8B030D-6E8A-4147-A177-3AD203B41FA5}">
                      <a16:colId xmlns:a16="http://schemas.microsoft.com/office/drawing/2014/main" val="1873820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44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09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aa-dialog-close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689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77E92A-CE22-4D24-75C5-6633F1251550}"/>
              </a:ext>
            </a:extLst>
          </p:cNvPr>
          <p:cNvGraphicFramePr>
            <a:graphicFrameLocks noGrp="1"/>
          </p:cNvGraphicFramePr>
          <p:nvPr/>
        </p:nvGraphicFramePr>
        <p:xfrm>
          <a:off x="8714874" y="909086"/>
          <a:ext cx="3192616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616">
                  <a:extLst>
                    <a:ext uri="{9D8B030D-6E8A-4147-A177-3AD203B41FA5}">
                      <a16:colId xmlns:a16="http://schemas.microsoft.com/office/drawing/2014/main" val="676483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00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 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47495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2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</a:t>
                      </a:r>
                      <a:r>
                        <a:rPr lang="en-US" sz="11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a.content_section</a:t>
                      </a: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=“your location overlay”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61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</a:t>
                      </a:r>
                      <a:r>
                        <a:rPr lang="en-US" sz="11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a.Link</a:t>
                      </a: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269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“update”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3174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72451BA-5D00-E585-F34A-1935B7B4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8" y="909086"/>
            <a:ext cx="5992732" cy="3873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E38341-BEA3-AF6E-71B4-D2A8ABD6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34" y="2250693"/>
            <a:ext cx="1359526" cy="335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509283-5A63-3B4E-971A-7EECADF6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515" y="2339092"/>
            <a:ext cx="749873" cy="158510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149DFF90-009D-1D95-DC0D-352ED1B48A43}"/>
              </a:ext>
            </a:extLst>
          </p:cNvPr>
          <p:cNvSpPr txBox="1">
            <a:spLocks/>
          </p:cNvSpPr>
          <p:nvPr/>
        </p:nvSpPr>
        <p:spPr>
          <a:xfrm>
            <a:off x="1913393" y="2174168"/>
            <a:ext cx="579121" cy="488357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77445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F28-1415-2956-48CB-CD25EC37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OFFER 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B7081-C2DA-2B26-3BC9-F3E04EF4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2" y="1082554"/>
            <a:ext cx="5740695" cy="469289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86D67FD8-63B2-23DF-7169-EB7898ECA026}"/>
              </a:ext>
            </a:extLst>
          </p:cNvPr>
          <p:cNvSpPr/>
          <p:nvPr/>
        </p:nvSpPr>
        <p:spPr>
          <a:xfrm>
            <a:off x="2055782" y="3593433"/>
            <a:ext cx="1874534" cy="339726"/>
          </a:xfrm>
          <a:prstGeom prst="frame">
            <a:avLst>
              <a:gd name="adj1" fmla="val 0"/>
            </a:avLst>
          </a:prstGeom>
          <a:solidFill>
            <a:srgbClr val="003D5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F2276-53F2-C55C-F56A-3E61DA02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79" y="3684041"/>
            <a:ext cx="749873" cy="15851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00C4E3EF-2949-4DCA-EB39-DDFDC3373061}"/>
              </a:ext>
            </a:extLst>
          </p:cNvPr>
          <p:cNvSpPr txBox="1">
            <a:spLocks/>
          </p:cNvSpPr>
          <p:nvPr/>
        </p:nvSpPr>
        <p:spPr>
          <a:xfrm>
            <a:off x="870099" y="3519117"/>
            <a:ext cx="579121" cy="488357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4DEAE4-1B8F-884B-AE08-2920D975E087}"/>
              </a:ext>
            </a:extLst>
          </p:cNvPr>
          <p:cNvGraphicFramePr>
            <a:graphicFrameLocks noGrp="1"/>
          </p:cNvGraphicFramePr>
          <p:nvPr/>
        </p:nvGraphicFramePr>
        <p:xfrm>
          <a:off x="6136227" y="1199921"/>
          <a:ext cx="2775283" cy="85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283">
                  <a:extLst>
                    <a:ext uri="{9D8B030D-6E8A-4147-A177-3AD203B41FA5}">
                      <a16:colId xmlns:a16="http://schemas.microsoft.com/office/drawing/2014/main" val="2414089507"/>
                    </a:ext>
                  </a:extLst>
                </a:gridCol>
              </a:tblGrid>
              <a:tr h="275579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93496"/>
                  </a:ext>
                </a:extLst>
              </a:tr>
              <a:tr h="30517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-engaged-traffic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4393"/>
                  </a:ext>
                </a:extLst>
              </a:tr>
              <a:tr h="275579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9861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1563A9-1EED-7BDE-6707-5D7C2FDF1B2F}"/>
              </a:ext>
            </a:extLst>
          </p:cNvPr>
          <p:cNvGraphicFramePr>
            <a:graphicFrameLocks noGrp="1"/>
          </p:cNvGraphicFramePr>
          <p:nvPr/>
        </p:nvGraphicFramePr>
        <p:xfrm>
          <a:off x="8911510" y="1199921"/>
          <a:ext cx="3218180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177476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4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72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 ,Offer </a:t>
                      </a: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Block,User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355138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07194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 a. </a:t>
                      </a:r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 overview”</a:t>
                      </a:r>
                    </a:p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=“colorizer”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30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3004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2026 prius le shown in cutting edge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106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b.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9244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=“aa-link”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2026 prius le shown in cutting edge”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82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5700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F58FE-60BC-CDFE-937A-3E201CF4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907"/>
            <a:ext cx="5048509" cy="5550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42F5D-3EBF-B326-C178-5B6340E0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1" y="4167397"/>
            <a:ext cx="1359526" cy="335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6187B-9BA6-C315-252C-D7AF8C9E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1" y="5258587"/>
            <a:ext cx="1359526" cy="33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8DEB4-766C-F118-38DA-A2408B94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81" y="4252749"/>
            <a:ext cx="755970" cy="16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66D81-4562-D3EA-57A8-32B6BD3E0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81" y="5301740"/>
            <a:ext cx="755970" cy="1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0EE14-3FF9-DA7E-9908-B6F1C4AB5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676" y="4082046"/>
            <a:ext cx="597460" cy="506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5F61D8-5C34-3F20-D063-3C8FDDF61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456" y="5154946"/>
            <a:ext cx="658425" cy="4389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C6E2DB-0384-F83C-84E1-050FEA07ABD8}"/>
              </a:ext>
            </a:extLst>
          </p:cNvPr>
          <p:cNvGraphicFramePr>
            <a:graphicFrameLocks noGrp="1"/>
          </p:cNvGraphicFramePr>
          <p:nvPr/>
        </p:nvGraphicFramePr>
        <p:xfrm>
          <a:off x="5362074" y="895183"/>
          <a:ext cx="251560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05">
                  <a:extLst>
                    <a:ext uri="{9D8B030D-6E8A-4147-A177-3AD203B41FA5}">
                      <a16:colId xmlns:a16="http://schemas.microsoft.com/office/drawing/2014/main" val="24339937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15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aa-link,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9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-cad-shown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2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75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B5966F1-7D4D-B46F-F040-EB51A720ADAD}"/>
              </a:ext>
            </a:extLst>
          </p:cNvPr>
          <p:cNvGraphicFramePr>
            <a:graphicFrameLocks noGrp="1"/>
          </p:cNvGraphicFramePr>
          <p:nvPr/>
        </p:nvGraphicFramePr>
        <p:xfrm>
          <a:off x="7877679" y="895183"/>
          <a:ext cx="2931216" cy="4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16">
                  <a:extLst>
                    <a:ext uri="{9D8B030D-6E8A-4147-A177-3AD203B41FA5}">
                      <a16:colId xmlns:a16="http://schemas.microsoft.com/office/drawing/2014/main" val="3987947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86274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39798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Block, Offer Block 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336675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4373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r>
                        <a:rPr lang="en-US" sz="1100" dirty="0"/>
                        <a:t>1 </a:t>
                      </a:r>
                      <a:r>
                        <a:rPr lang="en-US" sz="1100" dirty="0" err="1"/>
                        <a:t>a.content_section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0" baseline="0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“offer overview”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      </a:t>
                      </a:r>
                      <a:r>
                        <a:rPr lang="en-US" sz="1100" dirty="0" err="1"/>
                        <a:t>content_subsection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“offer next step”</a:t>
                      </a:r>
                      <a:endParaRPr lang="en-US" sz="11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555133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36480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“contact a dealer”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831326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b.content_section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cad form overlay”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1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=“offers next step”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58286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2.content_section=“offer overview”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=“offer next step”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089852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898976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“estimate payment”, 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232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F477E0-021F-313E-0878-09053891BF85}"/>
              </a:ext>
            </a:extLst>
          </p:cNvPr>
          <p:cNvSpPr txBox="1"/>
          <p:nvPr/>
        </p:nvSpPr>
        <p:spPr>
          <a:xfrm>
            <a:off x="382773" y="170121"/>
            <a:ext cx="749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OFFER OVERVIEW</a:t>
            </a:r>
          </a:p>
        </p:txBody>
      </p:sp>
    </p:spTree>
    <p:extLst>
      <p:ext uri="{BB962C8B-B14F-4D97-AF65-F5344CB8AC3E}">
        <p14:creationId xmlns:p14="http://schemas.microsoft.com/office/powerpoint/2010/main" val="8601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63B59-6F9A-CBCD-8910-71517BCD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026F8-BA41-3C1C-71D2-ECDC17461D78}"/>
              </a:ext>
            </a:extLst>
          </p:cNvPr>
          <p:cNvSpPr txBox="1"/>
          <p:nvPr/>
        </p:nvSpPr>
        <p:spPr>
          <a:xfrm>
            <a:off x="206846" y="696564"/>
            <a:ext cx="11178897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Track KBB Trade In Page Views and Tool Engagement – </a:t>
            </a:r>
            <a:r>
              <a:rPr lang="en-US" sz="1400" b="1"/>
              <a:t>Slide # 4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Track Step by Step Interactions and Engagement – </a:t>
            </a:r>
            <a:r>
              <a:rPr lang="en-US" sz="1400" b="1"/>
              <a:t>Slide # 4-13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Step 1 - Usage of Make &amp; Model and VIN – </a:t>
            </a:r>
            <a:r>
              <a:rPr lang="en-US" sz="1400" b="1"/>
              <a:t>Slide # 4-7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Step 2 - Vehicle Condition, Options and Ownership Info – </a:t>
            </a:r>
            <a:r>
              <a:rPr lang="en-US" sz="1400" b="1"/>
              <a:t>Slide # 8-10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Step 3 - Lead Gate -  Vehicle of Interest, Contact Info and Lead Submission – </a:t>
            </a:r>
            <a:r>
              <a:rPr lang="en-US" sz="1400" b="1"/>
              <a:t>Slide #11-12 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Step 4 - Trade In Information display, Inventory and other tools  – </a:t>
            </a:r>
            <a:r>
              <a:rPr lang="en-US" sz="1400" b="1"/>
              <a:t>Slide #13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Completion Rate – </a:t>
            </a:r>
            <a:r>
              <a:rPr lang="en-US" sz="1400" b="1"/>
              <a:t>Key metrics used as - 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Helvetica Neue"/>
              </a:rPr>
              <a:t>km-​trade-shown , km-​trade-start , km-​trade-complete</a:t>
            </a:r>
            <a:endParaRPr lang="en-US" sz="140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400"/>
              <a:t>Track 90 day close rates  </a:t>
            </a:r>
          </a:p>
        </p:txBody>
      </p:sp>
    </p:spTree>
    <p:extLst>
      <p:ext uri="{BB962C8B-B14F-4D97-AF65-F5344CB8AC3E}">
        <p14:creationId xmlns:p14="http://schemas.microsoft.com/office/powerpoint/2010/main" val="108316744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7823C-71B4-6DF5-B5C8-467ADBA1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8" y="461402"/>
            <a:ext cx="5048509" cy="555018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F353E8-076B-F201-C20C-0675CB3F1F6E}"/>
              </a:ext>
            </a:extLst>
          </p:cNvPr>
          <p:cNvGraphicFramePr>
            <a:graphicFrameLocks noGrp="1"/>
          </p:cNvGraphicFramePr>
          <p:nvPr/>
        </p:nvGraphicFramePr>
        <p:xfrm>
          <a:off x="5698958" y="1183941"/>
          <a:ext cx="2775283" cy="58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283">
                  <a:extLst>
                    <a:ext uri="{9D8B030D-6E8A-4147-A177-3AD203B41FA5}">
                      <a16:colId xmlns:a16="http://schemas.microsoft.com/office/drawing/2014/main" val="2645215158"/>
                    </a:ext>
                  </a:extLst>
                </a:gridCol>
              </a:tblGrid>
              <a:tr h="275579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90116"/>
                  </a:ext>
                </a:extLst>
              </a:tr>
              <a:tr h="30517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681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557AAF-7E1B-A6F5-67A2-09B182CF978D}"/>
              </a:ext>
            </a:extLst>
          </p:cNvPr>
          <p:cNvGraphicFramePr>
            <a:graphicFrameLocks noGrp="1"/>
          </p:cNvGraphicFramePr>
          <p:nvPr/>
        </p:nvGraphicFramePr>
        <p:xfrm>
          <a:off x="8474241" y="1183941"/>
          <a:ext cx="2931216" cy="199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216">
                  <a:extLst>
                    <a:ext uri="{9D8B030D-6E8A-4147-A177-3AD203B41FA5}">
                      <a16:colId xmlns:a16="http://schemas.microsoft.com/office/drawing/2014/main" val="4103875486"/>
                    </a:ext>
                  </a:extLst>
                </a:gridCol>
              </a:tblGrid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2654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Block, Offer Block , User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649458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  <a:p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b="0" i="0" u="none" strike="noStrike" kern="0" baseline="0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“offer overview”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16016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784724"/>
                  </a:ext>
                </a:extLst>
              </a:tr>
              <a:tr h="458624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“estimate details”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190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B96F582-3FB1-C4DB-CE20-3FCB57A5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06" y="5042019"/>
            <a:ext cx="1359526" cy="33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6F242-D441-CD96-63F1-FBC4EC51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828" y="5111321"/>
            <a:ext cx="749873" cy="15851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EDD4A4C-3C13-A045-F812-6806BFAA3F63}"/>
              </a:ext>
            </a:extLst>
          </p:cNvPr>
          <p:cNvSpPr txBox="1">
            <a:spLocks/>
          </p:cNvSpPr>
          <p:nvPr/>
        </p:nvSpPr>
        <p:spPr>
          <a:xfrm>
            <a:off x="819547" y="4946397"/>
            <a:ext cx="579121" cy="488357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28FBB-F120-075A-2B54-9C43AF95B6AC}"/>
              </a:ext>
            </a:extLst>
          </p:cNvPr>
          <p:cNvSpPr txBox="1"/>
          <p:nvPr/>
        </p:nvSpPr>
        <p:spPr>
          <a:xfrm>
            <a:off x="639681" y="92070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OFFER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08F25-282D-7BEA-50E7-1EE08D4A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3" y="445360"/>
            <a:ext cx="5048509" cy="5550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A55711-B4D4-8DCF-73C0-92EDC828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31" y="3424989"/>
            <a:ext cx="1706457" cy="42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EB666-7AA7-71CB-8472-CE7698DA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67" y="3553123"/>
            <a:ext cx="755970" cy="16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98BBB-47A1-0926-3EF4-CD2028A65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64" y="3384680"/>
            <a:ext cx="521290" cy="441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C02335-142F-7648-7B5D-781AB15D6689}"/>
              </a:ext>
            </a:extLst>
          </p:cNvPr>
          <p:cNvGraphicFramePr>
            <a:graphicFrameLocks noGrp="1"/>
          </p:cNvGraphicFramePr>
          <p:nvPr/>
        </p:nvGraphicFramePr>
        <p:xfrm>
          <a:off x="5939589" y="770021"/>
          <a:ext cx="2775283" cy="853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283">
                  <a:extLst>
                    <a:ext uri="{9D8B030D-6E8A-4147-A177-3AD203B41FA5}">
                      <a16:colId xmlns:a16="http://schemas.microsoft.com/office/drawing/2014/main" val="1923763662"/>
                    </a:ext>
                  </a:extLst>
                </a:gridCol>
              </a:tblGrid>
              <a:tr h="27240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290338"/>
                  </a:ext>
                </a:extLst>
              </a:tr>
              <a:tr h="30517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80715"/>
                  </a:ext>
                </a:extLst>
              </a:tr>
              <a:tr h="275579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594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78F6AE-F317-A4EF-15B1-28F266372165}"/>
              </a:ext>
            </a:extLst>
          </p:cNvPr>
          <p:cNvGraphicFramePr>
            <a:graphicFrameLocks noGrp="1"/>
          </p:cNvGraphicFramePr>
          <p:nvPr/>
        </p:nvGraphicFramePr>
        <p:xfrm>
          <a:off x="8711979" y="770021"/>
          <a:ext cx="321818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13274049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40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 ,Offer </a:t>
                      </a: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Block,User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9358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13856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 a. </a:t>
                      </a:r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 overview”</a:t>
                      </a:r>
                    </a:p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=“colorizer”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666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“2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026 prius le shown in guardian gray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80076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b.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419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=“aa-link”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2026 prius le shown in cutting edge”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410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2A85B02-4FA5-C390-41BD-2F3B79ACAA36}"/>
              </a:ext>
            </a:extLst>
          </p:cNvPr>
          <p:cNvSpPr txBox="1"/>
          <p:nvPr/>
        </p:nvSpPr>
        <p:spPr>
          <a:xfrm>
            <a:off x="523186" y="131802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OFFER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E1C84-716F-34DB-2024-5D6B62D0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32" y="691355"/>
            <a:ext cx="5759746" cy="503580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55DE14-6B20-F868-A8F3-205B94440C8E}"/>
              </a:ext>
            </a:extLst>
          </p:cNvPr>
          <p:cNvGraphicFramePr>
            <a:graphicFrameLocks noGrp="1"/>
          </p:cNvGraphicFramePr>
          <p:nvPr/>
        </p:nvGraphicFramePr>
        <p:xfrm>
          <a:off x="5872845" y="789317"/>
          <a:ext cx="2775283" cy="100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283">
                  <a:extLst>
                    <a:ext uri="{9D8B030D-6E8A-4147-A177-3AD203B41FA5}">
                      <a16:colId xmlns:a16="http://schemas.microsoft.com/office/drawing/2014/main" val="910906744"/>
                    </a:ext>
                  </a:extLst>
                </a:gridCol>
              </a:tblGrid>
              <a:tr h="27240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82833"/>
                  </a:ext>
                </a:extLst>
              </a:tr>
              <a:tr h="305174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aa-link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45316"/>
                  </a:ext>
                </a:extLst>
              </a:tr>
              <a:tr h="275579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b</a:t>
                      </a:r>
                      <a:r>
                        <a:rPr lang="en-US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pageload,km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-offers-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-qualified-action</a:t>
                      </a:r>
                      <a:endParaRPr lang="en-US" sz="11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76575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88F474-7DF4-B4F4-7E84-52DDDD161DB0}"/>
              </a:ext>
            </a:extLst>
          </p:cNvPr>
          <p:cNvGraphicFramePr>
            <a:graphicFrameLocks noGrp="1"/>
          </p:cNvGraphicFramePr>
          <p:nvPr/>
        </p:nvGraphicFramePr>
        <p:xfrm>
          <a:off x="8648128" y="789317"/>
          <a:ext cx="32181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1787963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9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 Block ,Offer </a:t>
                      </a:r>
                      <a:r>
                        <a:rPr lang="en-US" sz="1100" b="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Block,User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877631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r>
                        <a:rPr lang="en-US" sz="1100" dirty="0" err="1"/>
                        <a:t>app_name</a:t>
                      </a:r>
                      <a:r>
                        <a:rPr lang="en-US" sz="1100" dirty="0"/>
                        <a:t> = “</a:t>
                      </a:r>
                      <a:r>
                        <a:rPr lang="en-US" sz="1100" dirty="0" err="1"/>
                        <a:t>rct</a:t>
                      </a:r>
                      <a:r>
                        <a:rPr lang="en-US" sz="1100" dirty="0"/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content_section</a:t>
                      </a:r>
                      <a:r>
                        <a:rPr lang="en-US" sz="1100" dirty="0"/>
                        <a:t>=“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 overview”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63184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 a.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=“offer next step”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608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 a.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82355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“next arrow”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4382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0255E8-0A27-5DA9-D780-4CCBF0B6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9" y="3532517"/>
            <a:ext cx="712781" cy="420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83420-BD73-C891-E49A-986FA21307AB}"/>
              </a:ext>
            </a:extLst>
          </p:cNvPr>
          <p:cNvCxnSpPr/>
          <p:nvPr/>
        </p:nvCxnSpPr>
        <p:spPr>
          <a:xfrm flipH="1">
            <a:off x="1828800" y="3735123"/>
            <a:ext cx="531628" cy="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6721B9-52B0-68B8-86B9-B44B513A0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428" y="3508345"/>
            <a:ext cx="524301" cy="445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F9D998-A089-FC09-B0FC-406D4655DE4F}"/>
              </a:ext>
            </a:extLst>
          </p:cNvPr>
          <p:cNvSpPr txBox="1"/>
          <p:nvPr/>
        </p:nvSpPr>
        <p:spPr>
          <a:xfrm>
            <a:off x="711403" y="134016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OFFER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A6790-ABAF-2403-1BC9-307AAD38D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0E380F-4CB1-EEDB-23D9-936DECE781FA}"/>
              </a:ext>
            </a:extLst>
          </p:cNvPr>
          <p:cNvSpPr txBox="1">
            <a:spLocks/>
          </p:cNvSpPr>
          <p:nvPr/>
        </p:nvSpPr>
        <p:spPr>
          <a:xfrm>
            <a:off x="239729" y="90382"/>
            <a:ext cx="10786880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Zip Code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680F58C4-F958-8798-C92E-86DA3D1FB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19696"/>
              </p:ext>
            </p:extLst>
          </p:nvPr>
        </p:nvGraphicFramePr>
        <p:xfrm>
          <a:off x="7964578" y="710117"/>
          <a:ext cx="4227421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421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Global Block, 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1.a)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Please see the context variables, values, and blocks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2.a)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“zip code”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“zip”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6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090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location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79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53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“update”</a:t>
                      </a:r>
                      <a:b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“update”, </a:t>
                      </a:r>
                    </a:p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location overlay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“dialog close”</a:t>
                      </a:r>
                      <a:b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dialog close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link_trigger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“aa-link”,</a:t>
                      </a:r>
                    </a:p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Content_section_linkName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tcom:greaterny:deals-incentives:home:modal:dialog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close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775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B20EAC-C0DF-1FF4-13C3-89269285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82080"/>
              </p:ext>
            </p:extLst>
          </p:nvPr>
        </p:nvGraphicFramePr>
        <p:xfrm>
          <a:off x="5334531" y="696601"/>
          <a:ext cx="2633966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aa-pageload,km-offers-search,km-qualified-action,km-engaged-traffic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1.b)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aa-content-view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1.c) a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 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2.b) aa-content-view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64023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3.a)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64620"/>
                  </a:ext>
                </a:extLst>
              </a:tr>
              <a:tr h="18782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aa-dialog-close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56141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60FE5AC-3214-5E3B-E8BB-8986EEA2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46449"/>
            <a:ext cx="3581900" cy="8859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EA4DA2-3083-72EF-4034-4712E0D24272}"/>
              </a:ext>
            </a:extLst>
          </p:cNvPr>
          <p:cNvCxnSpPr>
            <a:cxnSpLocks/>
          </p:cNvCxnSpPr>
          <p:nvPr/>
        </p:nvCxnSpPr>
        <p:spPr>
          <a:xfrm flipV="1">
            <a:off x="1565153" y="1481228"/>
            <a:ext cx="591557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0C21FC4-6A49-8C34-E91C-78C559181DD4}"/>
              </a:ext>
            </a:extLst>
          </p:cNvPr>
          <p:cNvSpPr/>
          <p:nvPr/>
        </p:nvSpPr>
        <p:spPr>
          <a:xfrm>
            <a:off x="1066718" y="130654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22333F-14A7-4FBA-64D9-606CC31D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9" y="2542340"/>
            <a:ext cx="4126626" cy="124032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383AD8-4096-B39B-C549-ECE20EE1328F}"/>
              </a:ext>
            </a:extLst>
          </p:cNvPr>
          <p:cNvCxnSpPr>
            <a:cxnSpLocks/>
          </p:cNvCxnSpPr>
          <p:nvPr/>
        </p:nvCxnSpPr>
        <p:spPr>
          <a:xfrm flipH="1">
            <a:off x="4223505" y="2740897"/>
            <a:ext cx="57662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DAD54C-3821-59C7-D06B-90110C5B94E0}"/>
              </a:ext>
            </a:extLst>
          </p:cNvPr>
          <p:cNvCxnSpPr>
            <a:cxnSpLocks/>
          </p:cNvCxnSpPr>
          <p:nvPr/>
        </p:nvCxnSpPr>
        <p:spPr>
          <a:xfrm flipH="1">
            <a:off x="3155304" y="3478907"/>
            <a:ext cx="541462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2873BB6-FEDF-88F5-9EDC-958C62A98A1F}"/>
              </a:ext>
            </a:extLst>
          </p:cNvPr>
          <p:cNvSpPr/>
          <p:nvPr/>
        </p:nvSpPr>
        <p:spPr>
          <a:xfrm>
            <a:off x="3696766" y="329602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AF01A5-A615-BAEC-7C76-365114901F17}"/>
              </a:ext>
            </a:extLst>
          </p:cNvPr>
          <p:cNvSpPr/>
          <p:nvPr/>
        </p:nvSpPr>
        <p:spPr>
          <a:xfrm>
            <a:off x="4756986" y="255801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CF1752-E32C-0C74-BA6A-DD73806B07F8}"/>
              </a:ext>
            </a:extLst>
          </p:cNvPr>
          <p:cNvSpPr/>
          <p:nvPr/>
        </p:nvSpPr>
        <p:spPr>
          <a:xfrm>
            <a:off x="1066718" y="69660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8973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53A6-A53E-16D3-31BF-73FDCDE4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925850-0490-B016-7EC0-350B3F802955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Browser by offer type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7CA31F8D-CB7E-CE3A-D91A-BB8D6DE6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9548"/>
              </p:ext>
            </p:extLst>
          </p:nvPr>
        </p:nvGraphicFramePr>
        <p:xfrm>
          <a:off x="8120690" y="515114"/>
          <a:ext cx="4014463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63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2431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9535"/>
                  </a:ext>
                </a:extLst>
              </a:tr>
              <a:tr h="139192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2.a).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39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10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25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9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5523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“offer card”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“view offer”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43022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E7184A87-8838-EF9D-B4FD-35789941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762" y="905933"/>
            <a:ext cx="5945512" cy="504613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19AD9C3-A2C4-B596-8C99-BE5395FEEB60}"/>
              </a:ext>
            </a:extLst>
          </p:cNvPr>
          <p:cNvSpPr/>
          <p:nvPr/>
        </p:nvSpPr>
        <p:spPr>
          <a:xfrm>
            <a:off x="979982" y="547561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30186F-FBB9-B1AB-F349-EC9CF8FA5E41}"/>
              </a:ext>
            </a:extLst>
          </p:cNvPr>
          <p:cNvCxnSpPr>
            <a:cxnSpLocks/>
          </p:cNvCxnSpPr>
          <p:nvPr/>
        </p:nvCxnSpPr>
        <p:spPr>
          <a:xfrm flipH="1">
            <a:off x="3811604" y="5606434"/>
            <a:ext cx="698154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8E24DA-2EAA-0A93-511B-3EABAD65B04F}"/>
              </a:ext>
            </a:extLst>
          </p:cNvPr>
          <p:cNvCxnSpPr>
            <a:cxnSpLocks/>
          </p:cNvCxnSpPr>
          <p:nvPr/>
        </p:nvCxnSpPr>
        <p:spPr>
          <a:xfrm>
            <a:off x="1501732" y="5648465"/>
            <a:ext cx="393023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8737E3-9988-45A3-D860-B97B5362231A}"/>
              </a:ext>
            </a:extLst>
          </p:cNvPr>
          <p:cNvCxnSpPr>
            <a:cxnSpLocks/>
          </p:cNvCxnSpPr>
          <p:nvPr/>
        </p:nvCxnSpPr>
        <p:spPr>
          <a:xfrm flipH="1">
            <a:off x="1698244" y="4877564"/>
            <a:ext cx="393023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02993A-EAA4-4EEE-BC4B-FF8A4FEF4BCE}"/>
              </a:ext>
            </a:extLst>
          </p:cNvPr>
          <p:cNvCxnSpPr>
            <a:cxnSpLocks/>
          </p:cNvCxnSpPr>
          <p:nvPr/>
        </p:nvCxnSpPr>
        <p:spPr>
          <a:xfrm>
            <a:off x="308008" y="1794312"/>
            <a:ext cx="487769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7113A18-6C5E-A1E3-3523-51FE061ECB8A}"/>
              </a:ext>
            </a:extLst>
          </p:cNvPr>
          <p:cNvSpPr/>
          <p:nvPr/>
        </p:nvSpPr>
        <p:spPr>
          <a:xfrm>
            <a:off x="4516226" y="542355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A62D8E-F0EC-3B19-3508-E30DFEA251A7}"/>
              </a:ext>
            </a:extLst>
          </p:cNvPr>
          <p:cNvSpPr/>
          <p:nvPr/>
        </p:nvSpPr>
        <p:spPr>
          <a:xfrm>
            <a:off x="56847" y="161143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B7FEBF-7A6F-BCEC-8969-6886B2D32D22}"/>
              </a:ext>
            </a:extLst>
          </p:cNvPr>
          <p:cNvSpPr/>
          <p:nvPr/>
        </p:nvSpPr>
        <p:spPr>
          <a:xfrm>
            <a:off x="2091267" y="4702485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5D4DCEB3-C6E8-7C6C-EF68-1622A6328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73611"/>
              </p:ext>
            </p:extLst>
          </p:nvPr>
        </p:nvGraphicFramePr>
        <p:xfrm>
          <a:off x="5543571" y="515114"/>
          <a:ext cx="26339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aa-content-view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1.b)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2.a) 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2.b) aa-content-view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2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916300"/>
                  </a:ext>
                </a:extLst>
              </a:tr>
            </a:tbl>
          </a:graphicData>
        </a:graphic>
      </p:graphicFrame>
      <p:sp>
        <p:nvSpPr>
          <p:cNvPr id="51" name="Oval 50">
            <a:extLst>
              <a:ext uri="{FF2B5EF4-FFF2-40B4-BE49-F238E27FC236}">
                <a16:creationId xmlns:a16="http://schemas.microsoft.com/office/drawing/2014/main" id="{1461EFB7-C226-B043-75AA-CBF733D80FEA}"/>
              </a:ext>
            </a:extLst>
          </p:cNvPr>
          <p:cNvSpPr/>
          <p:nvPr/>
        </p:nvSpPr>
        <p:spPr>
          <a:xfrm>
            <a:off x="1066718" y="69660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47317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E897-B081-063C-2D84-2611E519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07C44A-926B-D80A-84CA-70748E2F4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98106"/>
              </p:ext>
            </p:extLst>
          </p:nvPr>
        </p:nvGraphicFramePr>
        <p:xfrm>
          <a:off x="7787640" y="733425"/>
          <a:ext cx="401446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63">
                  <a:extLst>
                    <a:ext uri="{9D8B030D-6E8A-4147-A177-3AD203B41FA5}">
                      <a16:colId xmlns:a16="http://schemas.microsoft.com/office/drawing/2014/main" val="1241753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4194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0679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“right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29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72620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 by offer type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“all, lease, </a:t>
                      </a: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cash, special”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“left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8123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E71679A-92A9-92D8-373C-0D8B2290ADDB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Browser by offer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084D3-3A86-BE71-25BF-E7906CD0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62" y="905933"/>
            <a:ext cx="5945512" cy="504613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CF0CFC-D577-B660-092B-53FA2FAE8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21057"/>
              </p:ext>
            </p:extLst>
          </p:nvPr>
        </p:nvGraphicFramePr>
        <p:xfrm>
          <a:off x="5153674" y="733425"/>
          <a:ext cx="263396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536723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11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1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831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65E9348-0975-D932-2242-BF0BB72734AC}"/>
              </a:ext>
            </a:extLst>
          </p:cNvPr>
          <p:cNvSpPr/>
          <p:nvPr/>
        </p:nvSpPr>
        <p:spPr>
          <a:xfrm>
            <a:off x="979982" y="547561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277EF-E49C-4DC2-8784-25BA3102B18D}"/>
              </a:ext>
            </a:extLst>
          </p:cNvPr>
          <p:cNvCxnSpPr>
            <a:cxnSpLocks/>
          </p:cNvCxnSpPr>
          <p:nvPr/>
        </p:nvCxnSpPr>
        <p:spPr>
          <a:xfrm flipH="1">
            <a:off x="3811604" y="5606434"/>
            <a:ext cx="698154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5C1805-AC8F-7050-A35E-2F4C33ECF992}"/>
              </a:ext>
            </a:extLst>
          </p:cNvPr>
          <p:cNvCxnSpPr>
            <a:cxnSpLocks/>
          </p:cNvCxnSpPr>
          <p:nvPr/>
        </p:nvCxnSpPr>
        <p:spPr>
          <a:xfrm>
            <a:off x="1501732" y="5648465"/>
            <a:ext cx="393023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ED3006-A3CC-CD45-B690-4B036A702EE6}"/>
              </a:ext>
            </a:extLst>
          </p:cNvPr>
          <p:cNvSpPr/>
          <p:nvPr/>
        </p:nvSpPr>
        <p:spPr>
          <a:xfrm>
            <a:off x="4516226" y="5423554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99470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496A8-0916-F701-51C1-AFC546B0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0A6274-6E18-9261-E6C5-9061933E9034}"/>
              </a:ext>
            </a:extLst>
          </p:cNvPr>
          <p:cNvSpPr txBox="1">
            <a:spLocks/>
          </p:cNvSpPr>
          <p:nvPr/>
        </p:nvSpPr>
        <p:spPr>
          <a:xfrm>
            <a:off x="99506" y="90382"/>
            <a:ext cx="12092494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Featured vehicles in your area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AC1C72D3-1C72-5A06-2E4E-2F4EB4E7B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14649"/>
              </p:ext>
            </p:extLst>
          </p:nvPr>
        </p:nvGraphicFramePr>
        <p:xfrm>
          <a:off x="8398231" y="688681"/>
          <a:ext cx="3616985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98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54361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2.a).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65798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837615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5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9535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“offer card”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“view offer”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430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3798057-18CF-1824-A3D4-8BD03AD6C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" y="862248"/>
            <a:ext cx="5880174" cy="54841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1BCA277-0D7E-E06F-6BBF-F13B8A5C919C}"/>
              </a:ext>
            </a:extLst>
          </p:cNvPr>
          <p:cNvSpPr/>
          <p:nvPr/>
        </p:nvSpPr>
        <p:spPr>
          <a:xfrm>
            <a:off x="1188200" y="6025509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8F043B-A962-AB1E-B414-B7A6D628ECF2}"/>
              </a:ext>
            </a:extLst>
          </p:cNvPr>
          <p:cNvSpPr/>
          <p:nvPr/>
        </p:nvSpPr>
        <p:spPr>
          <a:xfrm>
            <a:off x="1934961" y="524832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92CD56-7499-8C37-FE72-27421D69F158}"/>
              </a:ext>
            </a:extLst>
          </p:cNvPr>
          <p:cNvSpPr/>
          <p:nvPr/>
        </p:nvSpPr>
        <p:spPr>
          <a:xfrm>
            <a:off x="4672100" y="600306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28F99E-AD13-918C-1B05-E8370B731F37}"/>
              </a:ext>
            </a:extLst>
          </p:cNvPr>
          <p:cNvSpPr/>
          <p:nvPr/>
        </p:nvSpPr>
        <p:spPr>
          <a:xfrm>
            <a:off x="377953" y="50580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CE3063-145D-018E-BFA6-E49BA4953514}"/>
              </a:ext>
            </a:extLst>
          </p:cNvPr>
          <p:cNvCxnSpPr>
            <a:cxnSpLocks/>
          </p:cNvCxnSpPr>
          <p:nvPr/>
        </p:nvCxnSpPr>
        <p:spPr>
          <a:xfrm flipH="1">
            <a:off x="3997679" y="6208389"/>
            <a:ext cx="67442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410188-0939-6D1B-1B5F-C1B595BE8510}"/>
              </a:ext>
            </a:extLst>
          </p:cNvPr>
          <p:cNvCxnSpPr>
            <a:cxnSpLocks/>
          </p:cNvCxnSpPr>
          <p:nvPr/>
        </p:nvCxnSpPr>
        <p:spPr>
          <a:xfrm flipV="1">
            <a:off x="1553961" y="6208389"/>
            <a:ext cx="591557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C09279-37ED-A57F-8B2B-023D577A7659}"/>
              </a:ext>
            </a:extLst>
          </p:cNvPr>
          <p:cNvCxnSpPr>
            <a:cxnSpLocks/>
          </p:cNvCxnSpPr>
          <p:nvPr/>
        </p:nvCxnSpPr>
        <p:spPr>
          <a:xfrm flipH="1">
            <a:off x="1623610" y="5444685"/>
            <a:ext cx="31135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5A85E-9A48-E8A3-76A8-AE59F07DC2B0}"/>
              </a:ext>
            </a:extLst>
          </p:cNvPr>
          <p:cNvCxnSpPr>
            <a:cxnSpLocks/>
          </p:cNvCxnSpPr>
          <p:nvPr/>
        </p:nvCxnSpPr>
        <p:spPr>
          <a:xfrm>
            <a:off x="560833" y="871561"/>
            <a:ext cx="0" cy="602909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C5C4C6-50F8-5513-D657-B66B132D7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68876"/>
              </p:ext>
            </p:extLst>
          </p:nvPr>
        </p:nvGraphicFramePr>
        <p:xfrm>
          <a:off x="5764265" y="681792"/>
          <a:ext cx="26339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aa-content-view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1.b)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2.a) 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2.b) aa-content-view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38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039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ADA1139-671E-79D3-48EE-0813C3DB643E}"/>
              </a:ext>
            </a:extLst>
          </p:cNvPr>
          <p:cNvSpPr/>
          <p:nvPr/>
        </p:nvSpPr>
        <p:spPr>
          <a:xfrm>
            <a:off x="2673832" y="527770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88783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429A7-6222-1797-F980-0AC76F65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7C7A5C-10D5-5193-BCCD-4EF7E468E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60885"/>
              </p:ext>
            </p:extLst>
          </p:nvPr>
        </p:nvGraphicFramePr>
        <p:xfrm>
          <a:off x="7787640" y="733425"/>
          <a:ext cx="4014463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63">
                  <a:extLst>
                    <a:ext uri="{9D8B030D-6E8A-4147-A177-3AD203B41FA5}">
                      <a16:colId xmlns:a16="http://schemas.microsoft.com/office/drawing/2014/main" val="1241753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41942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0679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“right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1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5 )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72620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featured vehicle offers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corolla, rav4, highlander, tundra,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tacoma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“toggles”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“left arrow”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8123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8F07FD0-DAA8-A6E9-2A7E-A4D73645C220}"/>
              </a:ext>
            </a:extLst>
          </p:cNvPr>
          <p:cNvSpPr txBox="1">
            <a:spLocks/>
          </p:cNvSpPr>
          <p:nvPr/>
        </p:nvSpPr>
        <p:spPr>
          <a:xfrm>
            <a:off x="99506" y="90382"/>
            <a:ext cx="12092494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Featured vehicles in your 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7D276-9290-ED67-BB92-D9927622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" y="862248"/>
            <a:ext cx="5880174" cy="548413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A855B4-8AB5-1DA6-1C8E-77846D7A8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26505"/>
              </p:ext>
            </p:extLst>
          </p:nvPr>
        </p:nvGraphicFramePr>
        <p:xfrm>
          <a:off x="5153674" y="733425"/>
          <a:ext cx="2633966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536723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11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19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5 ) aa-link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226812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08B31183-89BE-8518-53F7-74E69DD97303}"/>
              </a:ext>
            </a:extLst>
          </p:cNvPr>
          <p:cNvSpPr/>
          <p:nvPr/>
        </p:nvSpPr>
        <p:spPr>
          <a:xfrm>
            <a:off x="1188200" y="6025509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E9C8D-E2A1-2F66-0ED1-5C8DD8E3EC3D}"/>
              </a:ext>
            </a:extLst>
          </p:cNvPr>
          <p:cNvSpPr/>
          <p:nvPr/>
        </p:nvSpPr>
        <p:spPr>
          <a:xfrm>
            <a:off x="1934961" y="5248322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B57886-398A-2150-66BF-5054B3BF19BF}"/>
              </a:ext>
            </a:extLst>
          </p:cNvPr>
          <p:cNvSpPr/>
          <p:nvPr/>
        </p:nvSpPr>
        <p:spPr>
          <a:xfrm>
            <a:off x="4672100" y="6003066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2CD6C0-2FAF-69C6-4DB7-025806CCCD40}"/>
              </a:ext>
            </a:extLst>
          </p:cNvPr>
          <p:cNvCxnSpPr>
            <a:cxnSpLocks/>
          </p:cNvCxnSpPr>
          <p:nvPr/>
        </p:nvCxnSpPr>
        <p:spPr>
          <a:xfrm flipH="1">
            <a:off x="3997679" y="6208389"/>
            <a:ext cx="67442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EDA946-CBDC-0B3C-3B09-7E9D315ABED7}"/>
              </a:ext>
            </a:extLst>
          </p:cNvPr>
          <p:cNvCxnSpPr>
            <a:cxnSpLocks/>
          </p:cNvCxnSpPr>
          <p:nvPr/>
        </p:nvCxnSpPr>
        <p:spPr>
          <a:xfrm flipV="1">
            <a:off x="1553961" y="6208389"/>
            <a:ext cx="591557" cy="8195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4B4CAB-64AA-0C4A-9AC8-C88EA78ADF81}"/>
              </a:ext>
            </a:extLst>
          </p:cNvPr>
          <p:cNvCxnSpPr>
            <a:cxnSpLocks/>
          </p:cNvCxnSpPr>
          <p:nvPr/>
        </p:nvCxnSpPr>
        <p:spPr>
          <a:xfrm flipH="1">
            <a:off x="1623610" y="5444685"/>
            <a:ext cx="311351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FE10D9-8D0C-0AC2-21C9-1FF7E44D4FFD}"/>
              </a:ext>
            </a:extLst>
          </p:cNvPr>
          <p:cNvCxnSpPr>
            <a:cxnSpLocks/>
          </p:cNvCxnSpPr>
          <p:nvPr/>
        </p:nvCxnSpPr>
        <p:spPr>
          <a:xfrm>
            <a:off x="560833" y="871561"/>
            <a:ext cx="0" cy="602909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1ACD55B-BBBB-E1F8-9D40-DE975B5ABD99}"/>
              </a:ext>
            </a:extLst>
          </p:cNvPr>
          <p:cNvSpPr/>
          <p:nvPr/>
        </p:nvSpPr>
        <p:spPr>
          <a:xfrm>
            <a:off x="377953" y="50580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25FEC8-74F9-0018-FF14-34BE0885C910}"/>
              </a:ext>
            </a:extLst>
          </p:cNvPr>
          <p:cNvSpPr/>
          <p:nvPr/>
        </p:nvSpPr>
        <p:spPr>
          <a:xfrm>
            <a:off x="2673832" y="527770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24721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0015-58CD-3334-D184-971C00B1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01B7817-8381-4E87-19D3-6B76FA0F0537}"/>
              </a:ext>
            </a:extLst>
          </p:cNvPr>
          <p:cNvSpPr txBox="1">
            <a:spLocks/>
          </p:cNvSpPr>
          <p:nvPr/>
        </p:nvSpPr>
        <p:spPr>
          <a:xfrm>
            <a:off x="239728" y="90382"/>
            <a:ext cx="11574319" cy="4247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890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4" b="0" i="0" u="none" strike="noStrike" kern="1200" cap="all" spc="0" baseline="0">
                <a:solidFill>
                  <a:srgbClr val="FF0000"/>
                </a:solidFill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Local special homepage - Explore by vehicle category</a:t>
            </a:r>
          </a:p>
        </p:txBody>
      </p:sp>
      <p:graphicFrame>
        <p:nvGraphicFramePr>
          <p:cNvPr id="12" name="Table 29">
            <a:extLst>
              <a:ext uri="{FF2B5EF4-FFF2-40B4-BE49-F238E27FC236}">
                <a16:creationId xmlns:a16="http://schemas.microsoft.com/office/drawing/2014/main" id="{6EF899FC-B5EA-603F-02A7-597BA0B2C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190134"/>
              </p:ext>
            </p:extLst>
          </p:nvPr>
        </p:nvGraphicFramePr>
        <p:xfrm>
          <a:off x="8848725" y="681792"/>
          <a:ext cx="334327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275">
                  <a:extLst>
                    <a:ext uri="{9D8B030D-6E8A-4147-A177-3AD203B41FA5}">
                      <a16:colId xmlns:a16="http://schemas.microsoft.com/office/drawing/2014/main" val="389821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 | </a:t>
                      </a:r>
                      <a:r>
                        <a:rPr lang="en-US" sz="1100" dirty="0"/>
                        <a:t>Values to Track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0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All server calls listed in this slide should contain the following: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72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Block ,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</a:t>
                      </a:r>
                      <a:endParaRPr lang="en-US" sz="1100" b="1" kern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37877"/>
                  </a:ext>
                </a:extLst>
              </a:tr>
              <a:tr h="243423">
                <a:tc>
                  <a:txBody>
                    <a:bodyPr/>
                    <a:lstStyle/>
                    <a:p>
                      <a:r>
                        <a:rPr lang="en-US" sz="1100" dirty="0"/>
                        <a:t>1.a)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78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1.b) Link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4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000"/>
                  </a:ext>
                </a:extLst>
              </a:tr>
              <a:tr h="20127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2.a). Link Block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27650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19714"/>
                  </a:ext>
                </a:extLst>
              </a:tr>
              <a:tr h="23810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2.b) </a:t>
                      </a:r>
                      <a:r>
                        <a:rPr lang="en-US" sz="1100" b="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 Block </a:t>
                      </a:r>
                      <a:endParaRPr lang="en-US" sz="1100" kern="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42326"/>
                  </a:ext>
                </a:extLst>
              </a:tr>
              <a:tr h="40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 offers by vehicle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content_subsection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link_type_title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“tabs”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link_text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cars-minivan, trucks, crossovers-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suvs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electrified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algn="l" defTabSz="566717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link_action</a:t>
                      </a:r>
                      <a:r>
                        <a:rPr lang="en-US" sz="1100" kern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= “aa-link”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493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AC368E4-0F36-0347-061C-87D99A9C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66561"/>
              </p:ext>
            </p:extLst>
          </p:nvPr>
        </p:nvGraphicFramePr>
        <p:xfrm>
          <a:off x="6212321" y="681792"/>
          <a:ext cx="263396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966">
                  <a:extLst>
                    <a:ext uri="{9D8B030D-6E8A-4147-A177-3AD203B41FA5}">
                      <a16:colId xmlns:a16="http://schemas.microsoft.com/office/drawing/2014/main" val="200649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Tag(s) to fire (Metrics)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87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aa-content-view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84539"/>
                  </a:ext>
                </a:extLst>
              </a:tr>
              <a:tr h="235995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1.b)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aa-component-view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2.a)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aa-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link,km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-engaged-traffic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667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2.b) aa-content-view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51548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9FFFC7CA-7CA1-3B9E-B919-AE4B43B3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2" y="1333189"/>
            <a:ext cx="5892035" cy="389268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721CB53-C5EA-3008-38CC-403E98C63E0B}"/>
              </a:ext>
            </a:extLst>
          </p:cNvPr>
          <p:cNvSpPr/>
          <p:nvPr/>
        </p:nvSpPr>
        <p:spPr>
          <a:xfrm>
            <a:off x="4664447" y="4712633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8A9B92-0F74-4C3C-2749-032A799B7FB4}"/>
              </a:ext>
            </a:extLst>
          </p:cNvPr>
          <p:cNvSpPr/>
          <p:nvPr/>
        </p:nvSpPr>
        <p:spPr>
          <a:xfrm>
            <a:off x="1117284" y="4723637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36BB4-FA21-793C-EB75-E233C9B32816}"/>
              </a:ext>
            </a:extLst>
          </p:cNvPr>
          <p:cNvSpPr/>
          <p:nvPr/>
        </p:nvSpPr>
        <p:spPr>
          <a:xfrm>
            <a:off x="783700" y="1333189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6C222C-77B0-B430-BD78-E0C90DFCE831}"/>
              </a:ext>
            </a:extLst>
          </p:cNvPr>
          <p:cNvCxnSpPr>
            <a:cxnSpLocks/>
          </p:cNvCxnSpPr>
          <p:nvPr/>
        </p:nvCxnSpPr>
        <p:spPr>
          <a:xfrm>
            <a:off x="1536192" y="4906517"/>
            <a:ext cx="423512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9DD88B-5D74-6606-2A7D-6B6339CB7799}"/>
              </a:ext>
            </a:extLst>
          </p:cNvPr>
          <p:cNvCxnSpPr>
            <a:cxnSpLocks/>
          </p:cNvCxnSpPr>
          <p:nvPr/>
        </p:nvCxnSpPr>
        <p:spPr>
          <a:xfrm flipH="1">
            <a:off x="4304883" y="4906517"/>
            <a:ext cx="359564" cy="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21E577-ADC2-A4FE-301A-EDF91B575BF6}"/>
              </a:ext>
            </a:extLst>
          </p:cNvPr>
          <p:cNvCxnSpPr>
            <a:cxnSpLocks/>
          </p:cNvCxnSpPr>
          <p:nvPr/>
        </p:nvCxnSpPr>
        <p:spPr>
          <a:xfrm>
            <a:off x="966580" y="1698949"/>
            <a:ext cx="0" cy="374130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4675F9D-C1B1-C347-02FD-E81571584C09}"/>
              </a:ext>
            </a:extLst>
          </p:cNvPr>
          <p:cNvSpPr/>
          <p:nvPr/>
        </p:nvSpPr>
        <p:spPr>
          <a:xfrm>
            <a:off x="2715108" y="722021"/>
            <a:ext cx="365761" cy="365760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50501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bb3c382-541a-4789-80ed-24b21ea5b276}" enabled="1" method="Standard" siteId="{8c642d1d-d709-47b0-ab10-080af10798f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4611</Words>
  <Application>Microsoft Office PowerPoint</Application>
  <PresentationFormat>Widescreen</PresentationFormat>
  <Paragraphs>660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Helvetica Neue</vt:lpstr>
      <vt:lpstr>Meiyo</vt:lpstr>
      <vt:lpstr>Office Theme</vt:lpstr>
      <vt:lpstr>PowerPoint Presentation</vt:lpstr>
      <vt:lpstr>TAGGING DECK REFERENCE</vt:lpstr>
      <vt:lpstr>Business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OFFERS FILTER</vt:lpstr>
      <vt:lpstr>OFFERS FILTER</vt:lpstr>
      <vt:lpstr>YOUR LOCATION OVERVIEW</vt:lpstr>
      <vt:lpstr>OFFER OVERVIEW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Srishti Srivastava (TMNA)</dc:creator>
  <cp:lastModifiedBy>Srinath ﻿ Jayalakshmi Kumar (TMNA)</cp:lastModifiedBy>
  <cp:revision>8</cp:revision>
  <dcterms:created xsi:type="dcterms:W3CDTF">2026-02-25T16:56:20Z</dcterms:created>
  <dcterms:modified xsi:type="dcterms:W3CDTF">2026-02-27T09:18:26Z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•• PROTECTED 関係者外秘</vt:lpwstr>
  </property>
</Properties>
</file>